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3"/>
  </p:notesMasterIdLst>
  <p:handoutMasterIdLst>
    <p:handoutMasterId r:id="rId34"/>
  </p:handoutMasterIdLst>
  <p:sldIdLst>
    <p:sldId id="333" r:id="rId2"/>
    <p:sldId id="469" r:id="rId3"/>
    <p:sldId id="403" r:id="rId4"/>
    <p:sldId id="468" r:id="rId5"/>
    <p:sldId id="465" r:id="rId6"/>
    <p:sldId id="470" r:id="rId7"/>
    <p:sldId id="455" r:id="rId8"/>
    <p:sldId id="421" r:id="rId9"/>
    <p:sldId id="433" r:id="rId10"/>
    <p:sldId id="423" r:id="rId11"/>
    <p:sldId id="458" r:id="rId12"/>
    <p:sldId id="425" r:id="rId13"/>
    <p:sldId id="462" r:id="rId14"/>
    <p:sldId id="463" r:id="rId15"/>
    <p:sldId id="471" r:id="rId16"/>
    <p:sldId id="464" r:id="rId17"/>
    <p:sldId id="446" r:id="rId18"/>
    <p:sldId id="428" r:id="rId19"/>
    <p:sldId id="453" r:id="rId20"/>
    <p:sldId id="459" r:id="rId21"/>
    <p:sldId id="460" r:id="rId22"/>
    <p:sldId id="461" r:id="rId23"/>
    <p:sldId id="429" r:id="rId24"/>
    <p:sldId id="449" r:id="rId25"/>
    <p:sldId id="454" r:id="rId26"/>
    <p:sldId id="450" r:id="rId27"/>
    <p:sldId id="474" r:id="rId28"/>
    <p:sldId id="472" r:id="rId29"/>
    <p:sldId id="445" r:id="rId30"/>
    <p:sldId id="473" r:id="rId31"/>
    <p:sldId id="413" r:id="rId3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ta Leontiades" initials="NL" lastIdx="2" clrIdx="0">
    <p:extLst>
      <p:ext uri="{19B8F6BF-5375-455C-9EA6-DF929625EA0E}">
        <p15:presenceInfo xmlns:p15="http://schemas.microsoft.com/office/powerpoint/2012/main" userId="S::nleontiades@4leafinc.com::8ad25d8c-d0f7-410f-8901-9cb02141dd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3EFA7"/>
    <a:srgbClr val="008000"/>
    <a:srgbClr val="009200"/>
    <a:srgbClr val="009600"/>
    <a:srgbClr val="008A00"/>
    <a:srgbClr val="329C92"/>
    <a:srgbClr val="3DB93D"/>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8126" autoAdjust="0"/>
  </p:normalViewPr>
  <p:slideViewPr>
    <p:cSldViewPr>
      <p:cViewPr varScale="1">
        <p:scale>
          <a:sx n="76" d="100"/>
          <a:sy n="76" d="100"/>
        </p:scale>
        <p:origin x="846" y="96"/>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3396"/>
    </p:cViewPr>
  </p:sorterViewPr>
  <p:notesViewPr>
    <p:cSldViewPr>
      <p:cViewPr varScale="1">
        <p:scale>
          <a:sx n="81" d="100"/>
          <a:sy n="81" d="100"/>
        </p:scale>
        <p:origin x="31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CED64E8E-EF80-4757-9B44-9FD31525F4CB}" type="datetimeFigureOut">
              <a:rPr lang="en-US" smtClean="0"/>
              <a:t>5/11/2021</a:t>
            </a:fld>
            <a:endParaRPr lang="en-US" dirty="0"/>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64F4A480-E4B7-4F13-AEC9-5B5E26BC0A4E}" type="slidenum">
              <a:rPr lang="en-US" smtClean="0"/>
              <a:t>‹#›</a:t>
            </a:fld>
            <a:endParaRPr lang="en-US" dirty="0"/>
          </a:p>
        </p:txBody>
      </p:sp>
    </p:spTree>
    <p:extLst>
      <p:ext uri="{BB962C8B-B14F-4D97-AF65-F5344CB8AC3E}">
        <p14:creationId xmlns:p14="http://schemas.microsoft.com/office/powerpoint/2010/main" val="3845039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014" y="0"/>
            <a:ext cx="4029282" cy="350760"/>
          </a:xfrm>
          <a:prstGeom prst="rect">
            <a:avLst/>
          </a:prstGeom>
        </p:spPr>
        <p:txBody>
          <a:bodyPr vert="horz" lIns="91440" tIns="45720" rIns="91440" bIns="45720" rtlCol="0"/>
          <a:lstStyle>
            <a:lvl1pPr algn="r">
              <a:defRPr sz="1200"/>
            </a:lvl1pPr>
          </a:lstStyle>
          <a:p>
            <a:fld id="{06CB9212-82A2-43C3-9611-4E2652F7D767}" type="datetimeFigureOut">
              <a:rPr lang="en-US" smtClean="0"/>
              <a:pPr/>
              <a:t>5/11/2021</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482" y="3330419"/>
            <a:ext cx="7435436" cy="31544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1440" tIns="45720" rIns="91440" bIns="45720" rtlCol="0" anchor="b"/>
          <a:lstStyle>
            <a:lvl1pPr algn="r">
              <a:defRPr sz="1200"/>
            </a:lvl1pPr>
          </a:lstStyle>
          <a:p>
            <a:fld id="{315BF12D-354B-483F-AF48-842FAE36F1CD}" type="slidenum">
              <a:rPr lang="en-US" smtClean="0"/>
              <a:pPr/>
              <a:t>‹#›</a:t>
            </a:fld>
            <a:endParaRPr lang="en-US" dirty="0"/>
          </a:p>
        </p:txBody>
      </p:sp>
    </p:spTree>
    <p:extLst>
      <p:ext uri="{BB962C8B-B14F-4D97-AF65-F5344CB8AC3E}">
        <p14:creationId xmlns:p14="http://schemas.microsoft.com/office/powerpoint/2010/main" val="8542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3</a:t>
            </a:fld>
            <a:endParaRPr lang="en-US" dirty="0"/>
          </a:p>
        </p:txBody>
      </p:sp>
    </p:spTree>
    <p:extLst>
      <p:ext uri="{BB962C8B-B14F-4D97-AF65-F5344CB8AC3E}">
        <p14:creationId xmlns:p14="http://schemas.microsoft.com/office/powerpoint/2010/main" val="288446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14</a:t>
            </a:fld>
            <a:endParaRPr lang="en-US" dirty="0"/>
          </a:p>
        </p:txBody>
      </p:sp>
    </p:spTree>
    <p:extLst>
      <p:ext uri="{BB962C8B-B14F-4D97-AF65-F5344CB8AC3E}">
        <p14:creationId xmlns:p14="http://schemas.microsoft.com/office/powerpoint/2010/main" val="2043086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15</a:t>
            </a:fld>
            <a:endParaRPr lang="en-US" dirty="0"/>
          </a:p>
        </p:txBody>
      </p:sp>
    </p:spTree>
    <p:extLst>
      <p:ext uri="{BB962C8B-B14F-4D97-AF65-F5344CB8AC3E}">
        <p14:creationId xmlns:p14="http://schemas.microsoft.com/office/powerpoint/2010/main" val="2856367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16</a:t>
            </a:fld>
            <a:endParaRPr lang="en-US" dirty="0"/>
          </a:p>
        </p:txBody>
      </p:sp>
    </p:spTree>
    <p:extLst>
      <p:ext uri="{BB962C8B-B14F-4D97-AF65-F5344CB8AC3E}">
        <p14:creationId xmlns:p14="http://schemas.microsoft.com/office/powerpoint/2010/main" val="2856367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18</a:t>
            </a:fld>
            <a:endParaRPr lang="en-US" dirty="0"/>
          </a:p>
        </p:txBody>
      </p:sp>
    </p:spTree>
    <p:extLst>
      <p:ext uri="{BB962C8B-B14F-4D97-AF65-F5344CB8AC3E}">
        <p14:creationId xmlns:p14="http://schemas.microsoft.com/office/powerpoint/2010/main" val="3721520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19</a:t>
            </a:fld>
            <a:endParaRPr lang="en-US" dirty="0"/>
          </a:p>
        </p:txBody>
      </p:sp>
    </p:spTree>
    <p:extLst>
      <p:ext uri="{BB962C8B-B14F-4D97-AF65-F5344CB8AC3E}">
        <p14:creationId xmlns:p14="http://schemas.microsoft.com/office/powerpoint/2010/main" val="445414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20</a:t>
            </a:fld>
            <a:endParaRPr lang="en-US" dirty="0"/>
          </a:p>
        </p:txBody>
      </p:sp>
    </p:spTree>
    <p:extLst>
      <p:ext uri="{BB962C8B-B14F-4D97-AF65-F5344CB8AC3E}">
        <p14:creationId xmlns:p14="http://schemas.microsoft.com/office/powerpoint/2010/main" val="3051105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21</a:t>
            </a:fld>
            <a:endParaRPr lang="en-US" dirty="0"/>
          </a:p>
        </p:txBody>
      </p:sp>
    </p:spTree>
    <p:extLst>
      <p:ext uri="{BB962C8B-B14F-4D97-AF65-F5344CB8AC3E}">
        <p14:creationId xmlns:p14="http://schemas.microsoft.com/office/powerpoint/2010/main" val="3454224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22</a:t>
            </a:fld>
            <a:endParaRPr lang="en-US" dirty="0"/>
          </a:p>
        </p:txBody>
      </p:sp>
    </p:spTree>
    <p:extLst>
      <p:ext uri="{BB962C8B-B14F-4D97-AF65-F5344CB8AC3E}">
        <p14:creationId xmlns:p14="http://schemas.microsoft.com/office/powerpoint/2010/main" val="3098239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23</a:t>
            </a:fld>
            <a:endParaRPr lang="en-US" dirty="0"/>
          </a:p>
        </p:txBody>
      </p:sp>
    </p:spTree>
    <p:extLst>
      <p:ext uri="{BB962C8B-B14F-4D97-AF65-F5344CB8AC3E}">
        <p14:creationId xmlns:p14="http://schemas.microsoft.com/office/powerpoint/2010/main" val="2896316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24</a:t>
            </a:fld>
            <a:endParaRPr lang="en-US" dirty="0"/>
          </a:p>
        </p:txBody>
      </p:sp>
    </p:spTree>
    <p:extLst>
      <p:ext uri="{BB962C8B-B14F-4D97-AF65-F5344CB8AC3E}">
        <p14:creationId xmlns:p14="http://schemas.microsoft.com/office/powerpoint/2010/main" val="315816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4</a:t>
            </a:fld>
            <a:endParaRPr lang="en-US" dirty="0"/>
          </a:p>
        </p:txBody>
      </p:sp>
    </p:spTree>
    <p:extLst>
      <p:ext uri="{BB962C8B-B14F-4D97-AF65-F5344CB8AC3E}">
        <p14:creationId xmlns:p14="http://schemas.microsoft.com/office/powerpoint/2010/main" val="2884596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25</a:t>
            </a:fld>
            <a:endParaRPr lang="en-US" dirty="0"/>
          </a:p>
        </p:txBody>
      </p:sp>
    </p:spTree>
    <p:extLst>
      <p:ext uri="{BB962C8B-B14F-4D97-AF65-F5344CB8AC3E}">
        <p14:creationId xmlns:p14="http://schemas.microsoft.com/office/powerpoint/2010/main" val="4227780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26</a:t>
            </a:fld>
            <a:endParaRPr lang="en-US" dirty="0"/>
          </a:p>
        </p:txBody>
      </p:sp>
    </p:spTree>
    <p:extLst>
      <p:ext uri="{BB962C8B-B14F-4D97-AF65-F5344CB8AC3E}">
        <p14:creationId xmlns:p14="http://schemas.microsoft.com/office/powerpoint/2010/main" val="392315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27</a:t>
            </a:fld>
            <a:endParaRPr lang="en-US" dirty="0"/>
          </a:p>
        </p:txBody>
      </p:sp>
    </p:spTree>
    <p:extLst>
      <p:ext uri="{BB962C8B-B14F-4D97-AF65-F5344CB8AC3E}">
        <p14:creationId xmlns:p14="http://schemas.microsoft.com/office/powerpoint/2010/main" val="146694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28</a:t>
            </a:fld>
            <a:endParaRPr lang="en-US" dirty="0"/>
          </a:p>
        </p:txBody>
      </p:sp>
    </p:spTree>
    <p:extLst>
      <p:ext uri="{BB962C8B-B14F-4D97-AF65-F5344CB8AC3E}">
        <p14:creationId xmlns:p14="http://schemas.microsoft.com/office/powerpoint/2010/main" val="406052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29</a:t>
            </a:fld>
            <a:endParaRPr lang="en-US" dirty="0"/>
          </a:p>
        </p:txBody>
      </p:sp>
    </p:spTree>
    <p:extLst>
      <p:ext uri="{BB962C8B-B14F-4D97-AF65-F5344CB8AC3E}">
        <p14:creationId xmlns:p14="http://schemas.microsoft.com/office/powerpoint/2010/main" val="729141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30</a:t>
            </a:fld>
            <a:endParaRPr lang="en-US" dirty="0"/>
          </a:p>
        </p:txBody>
      </p:sp>
    </p:spTree>
    <p:extLst>
      <p:ext uri="{BB962C8B-B14F-4D97-AF65-F5344CB8AC3E}">
        <p14:creationId xmlns:p14="http://schemas.microsoft.com/office/powerpoint/2010/main" val="3441664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R="0" algn="just">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15BF12D-354B-483F-AF48-842FAE36F1CD}" type="slidenum">
              <a:rPr lang="en-US" smtClean="0"/>
              <a:pPr/>
              <a:t>31</a:t>
            </a:fld>
            <a:endParaRPr lang="en-US" dirty="0"/>
          </a:p>
        </p:txBody>
      </p:sp>
    </p:spTree>
    <p:extLst>
      <p:ext uri="{BB962C8B-B14F-4D97-AF65-F5344CB8AC3E}">
        <p14:creationId xmlns:p14="http://schemas.microsoft.com/office/powerpoint/2010/main" val="170443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7</a:t>
            </a:fld>
            <a:endParaRPr lang="en-US" dirty="0"/>
          </a:p>
        </p:txBody>
      </p:sp>
    </p:spTree>
    <p:extLst>
      <p:ext uri="{BB962C8B-B14F-4D97-AF65-F5344CB8AC3E}">
        <p14:creationId xmlns:p14="http://schemas.microsoft.com/office/powerpoint/2010/main" val="149500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8</a:t>
            </a:fld>
            <a:endParaRPr lang="en-US" dirty="0"/>
          </a:p>
        </p:txBody>
      </p:sp>
    </p:spTree>
    <p:extLst>
      <p:ext uri="{BB962C8B-B14F-4D97-AF65-F5344CB8AC3E}">
        <p14:creationId xmlns:p14="http://schemas.microsoft.com/office/powerpoint/2010/main" val="256820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9</a:t>
            </a:fld>
            <a:endParaRPr lang="en-US" dirty="0"/>
          </a:p>
        </p:txBody>
      </p:sp>
    </p:spTree>
    <p:extLst>
      <p:ext uri="{BB962C8B-B14F-4D97-AF65-F5344CB8AC3E}">
        <p14:creationId xmlns:p14="http://schemas.microsoft.com/office/powerpoint/2010/main" val="267046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10</a:t>
            </a:fld>
            <a:endParaRPr lang="en-US" dirty="0"/>
          </a:p>
        </p:txBody>
      </p:sp>
    </p:spTree>
    <p:extLst>
      <p:ext uri="{BB962C8B-B14F-4D97-AF65-F5344CB8AC3E}">
        <p14:creationId xmlns:p14="http://schemas.microsoft.com/office/powerpoint/2010/main" val="377258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11</a:t>
            </a:fld>
            <a:endParaRPr lang="en-US" dirty="0"/>
          </a:p>
        </p:txBody>
      </p:sp>
    </p:spTree>
    <p:extLst>
      <p:ext uri="{BB962C8B-B14F-4D97-AF65-F5344CB8AC3E}">
        <p14:creationId xmlns:p14="http://schemas.microsoft.com/office/powerpoint/2010/main" val="273632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12</a:t>
            </a:fld>
            <a:endParaRPr lang="en-US" dirty="0"/>
          </a:p>
        </p:txBody>
      </p:sp>
    </p:spTree>
    <p:extLst>
      <p:ext uri="{BB962C8B-B14F-4D97-AF65-F5344CB8AC3E}">
        <p14:creationId xmlns:p14="http://schemas.microsoft.com/office/powerpoint/2010/main" val="376405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BF12D-354B-483F-AF48-842FAE36F1CD}" type="slidenum">
              <a:rPr lang="en-US" smtClean="0"/>
              <a:pPr/>
              <a:t>13</a:t>
            </a:fld>
            <a:endParaRPr lang="en-US" dirty="0"/>
          </a:p>
        </p:txBody>
      </p:sp>
    </p:spTree>
    <p:extLst>
      <p:ext uri="{BB962C8B-B14F-4D97-AF65-F5344CB8AC3E}">
        <p14:creationId xmlns:p14="http://schemas.microsoft.com/office/powerpoint/2010/main" val="412946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D1EDB3E-0C84-4280-93DA-F287EEEAC35B}"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98FB3B8-FA00-4DA4-AB6F-0CBF4FDE6C34}" type="slidenum">
              <a:rPr lang="en-US" smtClean="0"/>
              <a:pPr>
                <a:defRPr/>
              </a:pPr>
              <a:t>‹#›</a:t>
            </a:fld>
            <a:endParaRPr lang="en-US" dirty="0"/>
          </a:p>
        </p:txBody>
      </p:sp>
    </p:spTree>
    <p:extLst>
      <p:ext uri="{BB962C8B-B14F-4D97-AF65-F5344CB8AC3E}">
        <p14:creationId xmlns:p14="http://schemas.microsoft.com/office/powerpoint/2010/main" val="297183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A090021-FFE5-4E88-B1AC-C83BA88783F0}"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74392F1-6E24-4D76-83B0-D4490DABB107}" type="slidenum">
              <a:rPr lang="en-US" smtClean="0"/>
              <a:pPr>
                <a:defRPr/>
              </a:pPr>
              <a:t>‹#›</a:t>
            </a:fld>
            <a:endParaRPr lang="en-US" dirty="0"/>
          </a:p>
        </p:txBody>
      </p:sp>
    </p:spTree>
    <p:extLst>
      <p:ext uri="{BB962C8B-B14F-4D97-AF65-F5344CB8AC3E}">
        <p14:creationId xmlns:p14="http://schemas.microsoft.com/office/powerpoint/2010/main" val="422653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A090021-FFE5-4E88-B1AC-C83BA88783F0}"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74392F1-6E24-4D76-83B0-D4490DABB107}" type="slidenum">
              <a:rPr lang="en-US" smtClean="0"/>
              <a:pPr>
                <a:defRPr/>
              </a:pPr>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6099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A090021-FFE5-4E88-B1AC-C83BA88783F0}"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74392F1-6E24-4D76-83B0-D4490DABB107}" type="slidenum">
              <a:rPr lang="en-US" smtClean="0"/>
              <a:pPr>
                <a:defRPr/>
              </a:pPr>
              <a:t>‹#›</a:t>
            </a:fld>
            <a:endParaRPr lang="en-US" dirty="0"/>
          </a:p>
        </p:txBody>
      </p:sp>
    </p:spTree>
    <p:extLst>
      <p:ext uri="{BB962C8B-B14F-4D97-AF65-F5344CB8AC3E}">
        <p14:creationId xmlns:p14="http://schemas.microsoft.com/office/powerpoint/2010/main" val="3589428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A090021-FFE5-4E88-B1AC-C83BA88783F0}"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74392F1-6E24-4D76-83B0-D4490DABB107}" type="slidenum">
              <a:rPr lang="en-US" smtClean="0"/>
              <a:pPr>
                <a:defRPr/>
              </a:pPr>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0852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A090021-FFE5-4E88-B1AC-C83BA88783F0}"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74392F1-6E24-4D76-83B0-D4490DABB107}" type="slidenum">
              <a:rPr lang="en-US" smtClean="0"/>
              <a:pPr>
                <a:defRPr/>
              </a:pPr>
              <a:t>‹#›</a:t>
            </a:fld>
            <a:endParaRPr lang="en-US" dirty="0"/>
          </a:p>
        </p:txBody>
      </p:sp>
    </p:spTree>
    <p:extLst>
      <p:ext uri="{BB962C8B-B14F-4D97-AF65-F5344CB8AC3E}">
        <p14:creationId xmlns:p14="http://schemas.microsoft.com/office/powerpoint/2010/main" val="169249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0078152-4536-4F07-846C-7EB8243EF2B4}"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809DBB-ABF1-4AC8-AFDD-6054A6F7B47E}" type="slidenum">
              <a:rPr lang="en-US" smtClean="0"/>
              <a:pPr>
                <a:defRPr/>
              </a:pPr>
              <a:t>‹#›</a:t>
            </a:fld>
            <a:endParaRPr lang="en-US" dirty="0"/>
          </a:p>
        </p:txBody>
      </p:sp>
    </p:spTree>
    <p:extLst>
      <p:ext uri="{BB962C8B-B14F-4D97-AF65-F5344CB8AC3E}">
        <p14:creationId xmlns:p14="http://schemas.microsoft.com/office/powerpoint/2010/main" val="108711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7622860-CCAB-4210-88FB-38672189E125}"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8309B78-FA6A-4EEF-B1C0-1F32A4A12AFE}" type="slidenum">
              <a:rPr lang="en-US" smtClean="0"/>
              <a:pPr>
                <a:defRPr/>
              </a:pPr>
              <a:t>‹#›</a:t>
            </a:fld>
            <a:endParaRPr lang="en-US" dirty="0"/>
          </a:p>
        </p:txBody>
      </p:sp>
    </p:spTree>
    <p:extLst>
      <p:ext uri="{BB962C8B-B14F-4D97-AF65-F5344CB8AC3E}">
        <p14:creationId xmlns:p14="http://schemas.microsoft.com/office/powerpoint/2010/main" val="158554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C5A68B6-F937-4F72-808A-0141467FF58A}"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DCDCC9-8EC0-4793-A805-B89EC80742D5}" type="slidenum">
              <a:rPr lang="en-US" smtClean="0"/>
              <a:pPr>
                <a:defRPr/>
              </a:pPr>
              <a:t>‹#›</a:t>
            </a:fld>
            <a:endParaRPr lang="en-US" dirty="0"/>
          </a:p>
        </p:txBody>
      </p:sp>
    </p:spTree>
    <p:extLst>
      <p:ext uri="{BB962C8B-B14F-4D97-AF65-F5344CB8AC3E}">
        <p14:creationId xmlns:p14="http://schemas.microsoft.com/office/powerpoint/2010/main" val="312605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336C896-37D2-4997-89EF-42D7E88E06B4}"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5FEBF8F-3F75-41E9-9560-C3C4F09005C3}" type="slidenum">
              <a:rPr lang="en-US" smtClean="0"/>
              <a:pPr>
                <a:defRPr/>
              </a:pPr>
              <a:t>‹#›</a:t>
            </a:fld>
            <a:endParaRPr lang="en-US" dirty="0"/>
          </a:p>
        </p:txBody>
      </p:sp>
    </p:spTree>
    <p:extLst>
      <p:ext uri="{BB962C8B-B14F-4D97-AF65-F5344CB8AC3E}">
        <p14:creationId xmlns:p14="http://schemas.microsoft.com/office/powerpoint/2010/main" val="199459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5C74453-C33C-4A75-848E-6F32741455DE}" type="datetimeFigureOut">
              <a:rPr lang="en-US" smtClean="0"/>
              <a:pPr>
                <a:defRPr/>
              </a:pPr>
              <a:t>5/11/2021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A47BF05-F926-497F-B019-B7CBE40B84FE}" type="slidenum">
              <a:rPr lang="en-US" smtClean="0"/>
              <a:pPr>
                <a:defRPr/>
              </a:pPr>
              <a:t>‹#›</a:t>
            </a:fld>
            <a:endParaRPr lang="en-US" dirty="0"/>
          </a:p>
        </p:txBody>
      </p:sp>
    </p:spTree>
    <p:extLst>
      <p:ext uri="{BB962C8B-B14F-4D97-AF65-F5344CB8AC3E}">
        <p14:creationId xmlns:p14="http://schemas.microsoft.com/office/powerpoint/2010/main" val="139730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0116C1E-82B6-4CDD-8CF8-60EB2910D865}" type="datetimeFigureOut">
              <a:rPr lang="en-US" smtClean="0"/>
              <a:pPr>
                <a:defRPr/>
              </a:pPr>
              <a:t>5/11/2021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033D1DA-0A09-407E-98C3-C6DEEC3F1D69}" type="slidenum">
              <a:rPr lang="en-US" smtClean="0"/>
              <a:pPr>
                <a:defRPr/>
              </a:pPr>
              <a:t>‹#›</a:t>
            </a:fld>
            <a:endParaRPr lang="en-US" dirty="0"/>
          </a:p>
        </p:txBody>
      </p:sp>
    </p:spTree>
    <p:extLst>
      <p:ext uri="{BB962C8B-B14F-4D97-AF65-F5344CB8AC3E}">
        <p14:creationId xmlns:p14="http://schemas.microsoft.com/office/powerpoint/2010/main" val="219261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6CC6AF6-4E1E-462C-B4EB-4630CB95FC5D}" type="datetimeFigureOut">
              <a:rPr lang="en-US" smtClean="0"/>
              <a:pPr>
                <a:defRPr/>
              </a:pPr>
              <a:t>5/11/2021</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D815D44-8483-42B7-BC28-451FE88B8F01}" type="slidenum">
              <a:rPr lang="en-US" smtClean="0"/>
              <a:pPr>
                <a:defRPr/>
              </a:pPr>
              <a:t>‹#›</a:t>
            </a:fld>
            <a:endParaRPr lang="en-US" dirty="0"/>
          </a:p>
        </p:txBody>
      </p:sp>
    </p:spTree>
    <p:extLst>
      <p:ext uri="{BB962C8B-B14F-4D97-AF65-F5344CB8AC3E}">
        <p14:creationId xmlns:p14="http://schemas.microsoft.com/office/powerpoint/2010/main" val="207434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C9E6BC-6D3A-4422-8758-0A9F427E5BFA}" type="datetimeFigureOut">
              <a:rPr lang="en-US" smtClean="0"/>
              <a:pPr>
                <a:defRPr/>
              </a:pPr>
              <a:t>5/11/2021</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E4708D4-8C7E-46C9-8E6F-E52B7AB3F307}" type="slidenum">
              <a:rPr lang="en-US" smtClean="0"/>
              <a:pPr>
                <a:defRPr/>
              </a:pPr>
              <a:t>‹#›</a:t>
            </a:fld>
            <a:endParaRPr lang="en-US" dirty="0"/>
          </a:p>
        </p:txBody>
      </p:sp>
    </p:spTree>
    <p:extLst>
      <p:ext uri="{BB962C8B-B14F-4D97-AF65-F5344CB8AC3E}">
        <p14:creationId xmlns:p14="http://schemas.microsoft.com/office/powerpoint/2010/main" val="164265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05722C1-4F22-42C4-A757-CD380CBD249D}" type="datetimeFigureOut">
              <a:rPr lang="en-US" smtClean="0"/>
              <a:pPr>
                <a:defRPr/>
              </a:pPr>
              <a:t>5/11/2021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8C75B75-B65B-48A9-80C9-1365F91BF91D}" type="slidenum">
              <a:rPr lang="en-US" smtClean="0"/>
              <a:pPr>
                <a:defRPr/>
              </a:pPr>
              <a:t>‹#›</a:t>
            </a:fld>
            <a:endParaRPr lang="en-US" dirty="0"/>
          </a:p>
        </p:txBody>
      </p:sp>
    </p:spTree>
    <p:extLst>
      <p:ext uri="{BB962C8B-B14F-4D97-AF65-F5344CB8AC3E}">
        <p14:creationId xmlns:p14="http://schemas.microsoft.com/office/powerpoint/2010/main" val="261818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73537A4-74D2-48F4-A8A5-11AACAC8E384}" type="datetimeFigureOut">
              <a:rPr lang="en-US" smtClean="0"/>
              <a:pPr>
                <a:defRPr/>
              </a:pPr>
              <a:t>5/11/2021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B9DE32F-DDD3-4CA9-BA43-3EF62FA9C9D2}" type="slidenum">
              <a:rPr lang="en-US" smtClean="0"/>
              <a:pPr>
                <a:defRPr/>
              </a:pPr>
              <a:t>‹#›</a:t>
            </a:fld>
            <a:endParaRPr lang="en-US" dirty="0"/>
          </a:p>
        </p:txBody>
      </p:sp>
    </p:spTree>
    <p:extLst>
      <p:ext uri="{BB962C8B-B14F-4D97-AF65-F5344CB8AC3E}">
        <p14:creationId xmlns:p14="http://schemas.microsoft.com/office/powerpoint/2010/main" val="194489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6"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A090021-FFE5-4E88-B1AC-C83BA88783F0}" type="datetimeFigureOut">
              <a:rPr lang="en-US" smtClean="0"/>
              <a:pPr>
                <a:defRPr/>
              </a:pPr>
              <a:t>5/11/2021</a:t>
            </a:fld>
            <a:endParaRPr lang="en-US" dirty="0"/>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B74392F1-6E24-4D76-83B0-D4490DABB107}" type="slidenum">
              <a:rPr lang="en-US" smtClean="0"/>
              <a:pPr>
                <a:defRPr/>
              </a:pPr>
              <a:t>‹#›</a:t>
            </a:fld>
            <a:endParaRPr lang="en-US" dirty="0"/>
          </a:p>
        </p:txBody>
      </p:sp>
    </p:spTree>
    <p:extLst>
      <p:ext uri="{BB962C8B-B14F-4D97-AF65-F5344CB8AC3E}">
        <p14:creationId xmlns:p14="http://schemas.microsoft.com/office/powerpoint/2010/main" val="1244069482"/>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santacruzcounty/FireRecover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hyperlink" Target="http://scceh.com/Portals/6/Env_Health/Land%20Use/Land%20Use%20Documents/SEWAGE%20DISPOSAL%20CHECKLIST.pdf" TargetMode="External"/><Relationship Id="rId3" Type="http://schemas.openxmlformats.org/officeDocument/2006/relationships/image" Target="../media/image1.png"/><Relationship Id="rId7" Type="http://schemas.openxmlformats.org/officeDocument/2006/relationships/hyperlink" Target="http://scceh.com/Portals/6/Env_Health/Land%20Use/Land%20Use%20Documents/SEWAGE%20DISPOSAL%20TECHNICAL%20INFORMATION%20CHECKLIST%20.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ceh.com/Portals/6/Env_Health/Land%20Use/Land%20Use%20Documents/APPLICATION%20FOR%20SEWAGE%20DISPOSAL%20PERMIT.pdf" TargetMode="External"/><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hyperlink" Target="http://scceh.com/Portals/6/Env_Health/water_resources/sewage_disposal/plotplan.pdf?ver=f3WlaJ53HCVT2FjWs6Yi1A%3d%3d"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cceh.com/Portals/6/Env_Health/Land%20Use/Land%20Use%20Documents/SEWAGE%20DISPOSAL%20CHECKLIST.pdf" TargetMode="External"/><Relationship Id="rId3" Type="http://schemas.openxmlformats.org/officeDocument/2006/relationships/image" Target="../media/image1.png"/><Relationship Id="rId7" Type="http://schemas.openxmlformats.org/officeDocument/2006/relationships/hyperlink" Target="http://scceh.com/Portals/6/Env_Health/Land%20Use/Land%20Use%20Documents/SEWAGE%20DISPOSAL%20TECHNICAL%20INFORMATION%20CHECKLIST%20.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ceh.com/Portals/6/Env_Health/Land%20Use/Land%20Use%20Documents/APPLICATION%20FOR%20SEWAGE%20DISPOSAL%20PERMIT.pdf" TargetMode="External"/><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hyperlink" Target="http://scceh.com/Portals/6/Env_Health/water_resources/sewage_disposal/plotplan.pdf?ver=f3WlaJ53HCVT2FjWs6Yi1A%3d%3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waterboards.ca.gov/publications_forms/forms/docs/form200.pdf" TargetMode="External"/><Relationship Id="rId5" Type="http://schemas.openxmlformats.org/officeDocument/2006/relationships/image" Target="../media/image2.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4" y="91344"/>
            <a:ext cx="4855577" cy="812782"/>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35665" y="985572"/>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9" name="TextBox 8">
            <a:extLst>
              <a:ext uri="{FF2B5EF4-FFF2-40B4-BE49-F238E27FC236}">
                <a16:creationId xmlns:a16="http://schemas.microsoft.com/office/drawing/2014/main" id="{F238792E-9628-4A56-B3AF-B75B61995EC5}"/>
              </a:ext>
            </a:extLst>
          </p:cNvPr>
          <p:cNvSpPr txBox="1"/>
          <p:nvPr/>
        </p:nvSpPr>
        <p:spPr>
          <a:xfrm>
            <a:off x="914400" y="1905000"/>
            <a:ext cx="5760719" cy="4524315"/>
          </a:xfrm>
          <a:prstGeom prst="rect">
            <a:avLst/>
          </a:prstGeom>
          <a:noFill/>
        </p:spPr>
        <p:txBody>
          <a:bodyPr wrap="square" rtlCol="0">
            <a:spAutoFit/>
          </a:bodyPr>
          <a:lstStyle/>
          <a:p>
            <a:pPr algn="ctr"/>
            <a:r>
              <a:rPr lang="en-US" sz="3200" dirty="0">
                <a:solidFill>
                  <a:schemeClr val="accent1">
                    <a:lumMod val="75000"/>
                  </a:schemeClr>
                </a:solidFill>
                <a:latin typeface="Arial" panose="020B0604020202020204" pitchFamily="34" charset="0"/>
                <a:cs typeface="Arial" panose="020B0604020202020204" pitchFamily="34" charset="0"/>
              </a:rPr>
              <a:t>Welcome to a CZU Fire Area Community Meeting</a:t>
            </a:r>
          </a:p>
          <a:p>
            <a:pPr algn="ctr"/>
            <a:endParaRPr lang="en-US" sz="3200" dirty="0">
              <a:solidFill>
                <a:schemeClr val="accent1">
                  <a:lumMod val="75000"/>
                </a:schemeClr>
              </a:solidFill>
              <a:latin typeface="Arial" panose="020B0604020202020204" pitchFamily="34" charset="0"/>
              <a:cs typeface="Arial" panose="020B0604020202020204" pitchFamily="34" charset="0"/>
            </a:endParaRPr>
          </a:p>
          <a:p>
            <a:pPr algn="ctr"/>
            <a:r>
              <a:rPr lang="en-US" sz="3200" dirty="0">
                <a:solidFill>
                  <a:schemeClr val="accent1">
                    <a:lumMod val="75000"/>
                  </a:schemeClr>
                </a:solidFill>
                <a:latin typeface="Arial" panose="020B0604020202020204" pitchFamily="34" charset="0"/>
                <a:cs typeface="Arial" panose="020B0604020202020204" pitchFamily="34" charset="0"/>
              </a:rPr>
              <a:t> Rebuilding Topic: </a:t>
            </a:r>
          </a:p>
          <a:p>
            <a:pPr algn="ctr"/>
            <a:r>
              <a:rPr lang="en-US" sz="3200" dirty="0">
                <a:solidFill>
                  <a:schemeClr val="accent1">
                    <a:lumMod val="75000"/>
                  </a:schemeClr>
                </a:solidFill>
                <a:latin typeface="Arial" panose="020B0604020202020204" pitchFamily="34" charset="0"/>
                <a:cs typeface="Arial" panose="020B0604020202020204" pitchFamily="34" charset="0"/>
              </a:rPr>
              <a:t>Septic and Water Systems </a:t>
            </a:r>
          </a:p>
          <a:p>
            <a:pPr algn="ctr"/>
            <a:endParaRPr lang="en-US" sz="3200" dirty="0">
              <a:solidFill>
                <a:schemeClr val="accent1">
                  <a:lumMod val="75000"/>
                </a:schemeClr>
              </a:solidFill>
              <a:latin typeface="Arial" panose="020B0604020202020204" pitchFamily="34" charset="0"/>
              <a:cs typeface="Arial" panose="020B0604020202020204" pitchFamily="34" charset="0"/>
            </a:endParaRPr>
          </a:p>
          <a:p>
            <a:pPr algn="ctr"/>
            <a:endParaRPr lang="en-US" sz="3200" dirty="0">
              <a:solidFill>
                <a:schemeClr val="accent1">
                  <a:lumMod val="75000"/>
                </a:schemeClr>
              </a:solidFill>
              <a:latin typeface="Arial" panose="020B0604020202020204" pitchFamily="34" charset="0"/>
              <a:cs typeface="Arial" panose="020B0604020202020204" pitchFamily="34" charset="0"/>
            </a:endParaRPr>
          </a:p>
          <a:p>
            <a:pPr algn="ctr"/>
            <a:r>
              <a:rPr lang="en-US" sz="3200" dirty="0">
                <a:solidFill>
                  <a:schemeClr val="accent1">
                    <a:lumMod val="75000"/>
                  </a:schemeClr>
                </a:solidFill>
                <a:latin typeface="Arial" panose="020B0604020202020204" pitchFamily="34" charset="0"/>
                <a:cs typeface="Arial" panose="020B0604020202020204" pitchFamily="34" charset="0"/>
              </a:rPr>
              <a:t>May 4, 2021</a:t>
            </a:r>
          </a:p>
          <a:p>
            <a:pPr algn="ctr"/>
            <a:r>
              <a:rPr lang="en-US" sz="3200" dirty="0">
                <a:solidFill>
                  <a:schemeClr val="accent1">
                    <a:lumMod val="75000"/>
                  </a:schemeClr>
                </a:solidFill>
                <a:latin typeface="Arial" panose="020B0604020202020204" pitchFamily="34" charset="0"/>
                <a:cs typeface="Arial" panose="020B060402020202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867460" y="685800"/>
            <a:ext cx="5914340" cy="348740"/>
          </a:xfrm>
        </p:spPr>
        <p:txBody>
          <a:bodyPr>
            <a:normAutofit fontScale="90000"/>
          </a:bodyPr>
          <a:lstStyle/>
          <a:p>
            <a:pPr algn="ctr"/>
            <a:r>
              <a:rPr lang="en-US" sz="2800" dirty="0"/>
              <a:t>ADU Septic System</a:t>
            </a:r>
          </a:p>
        </p:txBody>
      </p:sp>
      <p:sp>
        <p:nvSpPr>
          <p:cNvPr id="6" name="Content Placeholder 5">
            <a:extLst>
              <a:ext uri="{FF2B5EF4-FFF2-40B4-BE49-F238E27FC236}">
                <a16:creationId xmlns:a16="http://schemas.microsoft.com/office/drawing/2014/main" id="{10C23ADE-BCC5-4F3E-B65D-13AB9406B745}"/>
              </a:ext>
            </a:extLst>
          </p:cNvPr>
          <p:cNvSpPr>
            <a:spLocks noGrp="1"/>
          </p:cNvSpPr>
          <p:nvPr>
            <p:ph idx="1"/>
          </p:nvPr>
        </p:nvSpPr>
        <p:spPr>
          <a:xfrm>
            <a:off x="457200" y="1186459"/>
            <a:ext cx="6986572" cy="4691191"/>
          </a:xfrm>
        </p:spPr>
        <p:txBody>
          <a:bodyPr>
            <a:normAutofit/>
          </a:bodyPr>
          <a:lstStyle/>
          <a:p>
            <a:pPr marL="0" indent="0">
              <a:buNone/>
            </a:pPr>
            <a:r>
              <a:rPr lang="en-US" sz="1600" dirty="0">
                <a:solidFill>
                  <a:srgbClr val="000000"/>
                </a:solidFill>
                <a:latin typeface="Arial" panose="020B0604020202020204" pitchFamily="34" charset="0"/>
                <a:cs typeface="Arial" panose="020B0604020202020204" pitchFamily="34" charset="0"/>
              </a:rPr>
              <a:t>Adding a new ADU means that a sewage disposal system that  can accommodate the wastewater load from the ADU must be installed. </a:t>
            </a:r>
          </a:p>
          <a:p>
            <a:r>
              <a:rPr lang="en-US" sz="1600" dirty="0">
                <a:solidFill>
                  <a:srgbClr val="000000"/>
                </a:solidFill>
                <a:latin typeface="Arial" panose="020B0604020202020204" pitchFamily="34" charset="0"/>
                <a:cs typeface="Arial" panose="020B0604020202020204" pitchFamily="34" charset="0"/>
              </a:rPr>
              <a:t>A 1500-gallon tank for the ADU is required</a:t>
            </a:r>
          </a:p>
          <a:p>
            <a:r>
              <a:rPr lang="en-US" sz="1600" dirty="0">
                <a:solidFill>
                  <a:srgbClr val="000000"/>
                </a:solidFill>
                <a:latin typeface="Arial" panose="020B0604020202020204" pitchFamily="34" charset="0"/>
                <a:cs typeface="Arial" panose="020B0604020202020204" pitchFamily="34" charset="0"/>
              </a:rPr>
              <a:t>The ADU leaching is calculated with the bedroom counts plus additional from the kitchen, laundry, etc.</a:t>
            </a:r>
          </a:p>
          <a:p>
            <a:pPr lvl="1"/>
            <a:r>
              <a:rPr lang="en-US" dirty="0">
                <a:solidFill>
                  <a:srgbClr val="000000"/>
                </a:solidFill>
                <a:latin typeface="Arial" panose="020B0604020202020204" pitchFamily="34" charset="0"/>
                <a:cs typeface="Arial" panose="020B0604020202020204" pitchFamily="34" charset="0"/>
              </a:rPr>
              <a:t>Properties larger than 2 acres can install a second sewage disposal system to accommodate the ADU</a:t>
            </a:r>
          </a:p>
          <a:p>
            <a:pPr lvl="1"/>
            <a:r>
              <a:rPr lang="en-US" dirty="0">
                <a:solidFill>
                  <a:srgbClr val="000000"/>
                </a:solidFill>
                <a:latin typeface="Arial" panose="020B0604020202020204" pitchFamily="34" charset="0"/>
                <a:cs typeface="Arial" panose="020B0604020202020204" pitchFamily="34" charset="0"/>
              </a:rPr>
              <a:t>Properties smaller than 2 acres will need to account for leaching that will cover both the main house and ADU. This will also be required 100% expansion. </a:t>
            </a:r>
          </a:p>
          <a:p>
            <a:endParaRPr lang="en-US" sz="1400" dirty="0">
              <a:solidFill>
                <a:srgbClr val="00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954FAA6-D19C-4FD3-9AAD-BF2F621D05A7}"/>
              </a:ext>
            </a:extLst>
          </p:cNvPr>
          <p:cNvPicPr>
            <a:picLocks noChangeAspect="1"/>
          </p:cNvPicPr>
          <p:nvPr/>
        </p:nvPicPr>
        <p:blipFill>
          <a:blip r:embed="rId6"/>
          <a:stretch>
            <a:fillRect/>
          </a:stretch>
        </p:blipFill>
        <p:spPr>
          <a:xfrm>
            <a:off x="1905000" y="4191000"/>
            <a:ext cx="4499238" cy="2402032"/>
          </a:xfrm>
          <a:prstGeom prst="rect">
            <a:avLst/>
          </a:prstGeom>
        </p:spPr>
      </p:pic>
    </p:spTree>
    <p:extLst>
      <p:ext uri="{BB962C8B-B14F-4D97-AF65-F5344CB8AC3E}">
        <p14:creationId xmlns:p14="http://schemas.microsoft.com/office/powerpoint/2010/main" val="335080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867460" y="744870"/>
            <a:ext cx="3173855" cy="601312"/>
          </a:xfrm>
        </p:spPr>
        <p:txBody>
          <a:bodyPr>
            <a:normAutofit/>
          </a:bodyPr>
          <a:lstStyle/>
          <a:p>
            <a:r>
              <a:rPr lang="en-US" sz="2800" dirty="0"/>
              <a:t>ADU Septic System</a:t>
            </a:r>
          </a:p>
        </p:txBody>
      </p:sp>
      <p:sp>
        <p:nvSpPr>
          <p:cNvPr id="6" name="Content Placeholder 5">
            <a:extLst>
              <a:ext uri="{FF2B5EF4-FFF2-40B4-BE49-F238E27FC236}">
                <a16:creationId xmlns:a16="http://schemas.microsoft.com/office/drawing/2014/main" id="{10C23ADE-BCC5-4F3E-B65D-13AB9406B745}"/>
              </a:ext>
            </a:extLst>
          </p:cNvPr>
          <p:cNvSpPr>
            <a:spLocks noGrp="1"/>
          </p:cNvSpPr>
          <p:nvPr>
            <p:ph idx="1"/>
          </p:nvPr>
        </p:nvSpPr>
        <p:spPr>
          <a:xfrm>
            <a:off x="867458" y="1421939"/>
            <a:ext cx="6347714" cy="5131258"/>
          </a:xfrm>
        </p:spPr>
        <p:txBody>
          <a:bodyPr>
            <a:normAutofit/>
          </a:bodyPr>
          <a:lstStyle/>
          <a:p>
            <a:pPr marL="0" indent="0">
              <a:buNone/>
            </a:pPr>
            <a:r>
              <a:rPr lang="en-US" sz="1600" dirty="0">
                <a:solidFill>
                  <a:srgbClr val="000000"/>
                </a:solidFill>
                <a:latin typeface="Arial" panose="020B0604020202020204" pitchFamily="34" charset="0"/>
                <a:cs typeface="Arial" panose="020B0604020202020204" pitchFamily="34" charset="0"/>
              </a:rPr>
              <a:t>Phasing your project can provide flexibility to construct the ADU first or after the main home is rebuilt.</a:t>
            </a:r>
          </a:p>
          <a:p>
            <a:r>
              <a:rPr lang="en-US" sz="1600" dirty="0">
                <a:solidFill>
                  <a:srgbClr val="000000"/>
                </a:solidFill>
                <a:latin typeface="Arial" panose="020B0604020202020204" pitchFamily="34" charset="0"/>
                <a:cs typeface="Arial" panose="020B0604020202020204" pitchFamily="34" charset="0"/>
              </a:rPr>
              <a:t>Building the ADU first </a:t>
            </a:r>
          </a:p>
          <a:p>
            <a:pPr lvl="1"/>
            <a:r>
              <a:rPr lang="en-US" dirty="0">
                <a:solidFill>
                  <a:srgbClr val="000000"/>
                </a:solidFill>
                <a:latin typeface="Arial" panose="020B0604020202020204" pitchFamily="34" charset="0"/>
                <a:cs typeface="Arial" panose="020B0604020202020204" pitchFamily="34" charset="0"/>
              </a:rPr>
              <a:t>Connecting to the permitted existing system can be accommodated.</a:t>
            </a:r>
          </a:p>
          <a:p>
            <a:pPr lvl="2"/>
            <a:r>
              <a:rPr lang="en-US" sz="1600" dirty="0">
                <a:solidFill>
                  <a:srgbClr val="000000"/>
                </a:solidFill>
                <a:latin typeface="Arial" panose="020B0604020202020204" pitchFamily="34" charset="0"/>
                <a:cs typeface="Arial" panose="020B0604020202020204" pitchFamily="34" charset="0"/>
              </a:rPr>
              <a:t>Preplanning and setting up phased construction to have the most success.</a:t>
            </a:r>
          </a:p>
          <a:p>
            <a:r>
              <a:rPr lang="en-US" sz="1600" dirty="0">
                <a:solidFill>
                  <a:srgbClr val="000000"/>
                </a:solidFill>
                <a:latin typeface="Arial" panose="020B0604020202020204" pitchFamily="34" charset="0"/>
                <a:cs typeface="Arial" panose="020B0604020202020204" pitchFamily="34" charset="0"/>
              </a:rPr>
              <a:t>Building the Main home then an ADU</a:t>
            </a:r>
          </a:p>
          <a:p>
            <a:pPr lvl="1"/>
            <a:r>
              <a:rPr lang="en-US" dirty="0">
                <a:solidFill>
                  <a:srgbClr val="000000"/>
                </a:solidFill>
                <a:latin typeface="Arial" panose="020B0604020202020204" pitchFamily="34" charset="0"/>
                <a:cs typeface="Arial" panose="020B0604020202020204" pitchFamily="34" charset="0"/>
              </a:rPr>
              <a:t>Will outline the normal process to have a sewage disposal system at issuance of building permits.  </a:t>
            </a:r>
          </a:p>
          <a:p>
            <a:r>
              <a:rPr lang="en-US" sz="1600" dirty="0">
                <a:solidFill>
                  <a:srgbClr val="000000"/>
                </a:solidFill>
                <a:latin typeface="Arial" panose="020B0604020202020204" pitchFamily="34" charset="0"/>
                <a:cs typeface="Arial" panose="020B0604020202020204" pitchFamily="34" charset="0"/>
              </a:rPr>
              <a:t>Building the Main home and ADU at the same time</a:t>
            </a:r>
          </a:p>
          <a:p>
            <a:pPr lvl="1"/>
            <a:r>
              <a:rPr lang="en-US" dirty="0">
                <a:solidFill>
                  <a:srgbClr val="000000"/>
                </a:solidFill>
                <a:latin typeface="Arial" panose="020B0604020202020204" pitchFamily="34" charset="0"/>
                <a:cs typeface="Arial" panose="020B0604020202020204" pitchFamily="34" charset="0"/>
              </a:rPr>
              <a:t>Properties larger than 2 acres can install a second sewage disposal system to accommodate the ADU</a:t>
            </a:r>
          </a:p>
          <a:p>
            <a:pPr lvl="1"/>
            <a:r>
              <a:rPr lang="en-US" dirty="0">
                <a:solidFill>
                  <a:srgbClr val="000000"/>
                </a:solidFill>
                <a:latin typeface="Arial" panose="020B0604020202020204" pitchFamily="34" charset="0"/>
                <a:cs typeface="Arial" panose="020B0604020202020204" pitchFamily="34" charset="0"/>
              </a:rPr>
              <a:t>Properties smaller than 2 acres will need to account for leaching that will cover both the main house and ADU. 100% expansion will also be required. </a:t>
            </a:r>
          </a:p>
          <a:p>
            <a:pPr lvl="1"/>
            <a:endParaRPr lang="en-US" sz="1200" dirty="0">
              <a:solidFill>
                <a:srgbClr val="000000"/>
              </a:solidFill>
              <a:latin typeface="Arial" panose="020B0604020202020204" pitchFamily="34" charset="0"/>
              <a:cs typeface="Arial" panose="020B0604020202020204" pitchFamily="34" charset="0"/>
            </a:endParaRPr>
          </a:p>
          <a:p>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94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867460" y="744870"/>
            <a:ext cx="6219140" cy="550528"/>
          </a:xfrm>
        </p:spPr>
        <p:txBody>
          <a:bodyPr>
            <a:normAutofit/>
          </a:bodyPr>
          <a:lstStyle/>
          <a:p>
            <a:pPr algn="ctr"/>
            <a:r>
              <a:rPr lang="en-US" sz="2800" dirty="0"/>
              <a:t>Environmental Health Pre-Clearance  </a:t>
            </a:r>
          </a:p>
        </p:txBody>
      </p:sp>
      <p:sp>
        <p:nvSpPr>
          <p:cNvPr id="6" name="Content Placeholder 5">
            <a:extLst>
              <a:ext uri="{FF2B5EF4-FFF2-40B4-BE49-F238E27FC236}">
                <a16:creationId xmlns:a16="http://schemas.microsoft.com/office/drawing/2014/main" id="{10C23ADE-BCC5-4F3E-B65D-13AB9406B745}"/>
              </a:ext>
            </a:extLst>
          </p:cNvPr>
          <p:cNvSpPr>
            <a:spLocks noGrp="1"/>
          </p:cNvSpPr>
          <p:nvPr>
            <p:ph idx="1"/>
          </p:nvPr>
        </p:nvSpPr>
        <p:spPr>
          <a:xfrm>
            <a:off x="914399" y="1506387"/>
            <a:ext cx="6300771" cy="4606745"/>
          </a:xfrm>
        </p:spPr>
        <p:txBody>
          <a:bodyPr/>
          <a:lstStyle/>
          <a:p>
            <a:pPr marL="0" indent="0">
              <a:buNone/>
            </a:pPr>
            <a:r>
              <a:rPr lang="en-US" dirty="0">
                <a:solidFill>
                  <a:srgbClr val="000000"/>
                </a:solidFill>
                <a:latin typeface="Arial" panose="020B0604020202020204" pitchFamily="34" charset="0"/>
                <a:cs typeface="Arial" panose="020B0604020202020204" pitchFamily="34" charset="0"/>
              </a:rPr>
              <a:t>The Environmental Health Pre-Clearance addresses: </a:t>
            </a:r>
          </a:p>
          <a:p>
            <a:r>
              <a:rPr lang="en-US" dirty="0">
                <a:solidFill>
                  <a:srgbClr val="000000"/>
                </a:solidFill>
                <a:latin typeface="Arial" panose="020B0604020202020204" pitchFamily="34" charset="0"/>
                <a:cs typeface="Arial" panose="020B0604020202020204" pitchFamily="34" charset="0"/>
              </a:rPr>
              <a:t>whether the sewage disposal system is properly sized for rebuilding “in kind”;</a:t>
            </a:r>
          </a:p>
          <a:p>
            <a:r>
              <a:rPr lang="en-US" dirty="0">
                <a:solidFill>
                  <a:srgbClr val="000000"/>
                </a:solidFill>
                <a:latin typeface="Arial" panose="020B0604020202020204" pitchFamily="34" charset="0"/>
                <a:cs typeface="Arial" panose="020B0604020202020204" pitchFamily="34" charset="0"/>
              </a:rPr>
              <a:t>determines any system requirements when rebuilding larger or adding uses (such as a new ADU) to the property;</a:t>
            </a:r>
          </a:p>
          <a:p>
            <a:r>
              <a:rPr lang="en-US" dirty="0">
                <a:solidFill>
                  <a:srgbClr val="000000"/>
                </a:solidFill>
                <a:latin typeface="Arial" panose="020B0604020202020204" pitchFamily="34" charset="0"/>
                <a:cs typeface="Arial" panose="020B0604020202020204" pitchFamily="34" charset="0"/>
              </a:rPr>
              <a:t>checks the permit history of the system and the record of how the system is functioning;</a:t>
            </a:r>
          </a:p>
          <a:p>
            <a:r>
              <a:rPr lang="en-US" dirty="0">
                <a:solidFill>
                  <a:srgbClr val="000000"/>
                </a:solidFill>
                <a:latin typeface="Arial" panose="020B0604020202020204" pitchFamily="34" charset="0"/>
                <a:cs typeface="Arial" panose="020B0604020202020204" pitchFamily="34" charset="0"/>
              </a:rPr>
              <a:t>confirms setbacks are met for groundwater, distances to creeks, wells, etc</a:t>
            </a:r>
            <a:r>
              <a:rPr lang="en-US" dirty="0">
                <a:solidFill>
                  <a:srgbClr val="000000"/>
                </a:solidFill>
              </a:rPr>
              <a:t>.</a:t>
            </a:r>
          </a:p>
          <a:p>
            <a:pPr marL="0" indent="0">
              <a:buNone/>
            </a:pP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74923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228600" y="904129"/>
            <a:ext cx="4038600" cy="1077067"/>
          </a:xfrm>
        </p:spPr>
        <p:txBody>
          <a:bodyPr>
            <a:noAutofit/>
          </a:bodyPr>
          <a:lstStyle/>
          <a:p>
            <a:r>
              <a:rPr lang="en-US" sz="2800" dirty="0"/>
              <a:t>Environmental Health</a:t>
            </a:r>
            <a:br>
              <a:rPr lang="en-US" sz="2800" dirty="0"/>
            </a:br>
            <a:r>
              <a:rPr lang="en-US" sz="2800" dirty="0"/>
              <a:t> Pre-Clearance</a:t>
            </a:r>
            <a:br>
              <a:rPr lang="en-US" sz="2800" dirty="0"/>
            </a:br>
            <a:endParaRPr lang="en-US" sz="2800" dirty="0"/>
          </a:p>
        </p:txBody>
      </p:sp>
      <p:pic>
        <p:nvPicPr>
          <p:cNvPr id="5" name="Content Placeholder 4">
            <a:extLst>
              <a:ext uri="{FF2B5EF4-FFF2-40B4-BE49-F238E27FC236}">
                <a16:creationId xmlns:a16="http://schemas.microsoft.com/office/drawing/2014/main" id="{3F2DA3D6-07F1-488D-9480-0A10E4BF6BBF}"/>
              </a:ext>
            </a:extLst>
          </p:cNvPr>
          <p:cNvPicPr>
            <a:picLocks noGrp="1" noChangeAspect="1"/>
          </p:cNvPicPr>
          <p:nvPr>
            <p:ph idx="1"/>
          </p:nvPr>
        </p:nvPicPr>
        <p:blipFill>
          <a:blip r:embed="rId6"/>
          <a:stretch>
            <a:fillRect/>
          </a:stretch>
        </p:blipFill>
        <p:spPr>
          <a:xfrm>
            <a:off x="4681537" y="904129"/>
            <a:ext cx="4038600" cy="5713406"/>
          </a:xfrm>
        </p:spPr>
      </p:pic>
      <p:sp>
        <p:nvSpPr>
          <p:cNvPr id="6" name="TextBox 5">
            <a:extLst>
              <a:ext uri="{FF2B5EF4-FFF2-40B4-BE49-F238E27FC236}">
                <a16:creationId xmlns:a16="http://schemas.microsoft.com/office/drawing/2014/main" id="{0B46275C-6807-4B51-B253-6225D7ABEB74}"/>
              </a:ext>
            </a:extLst>
          </p:cNvPr>
          <p:cNvSpPr txBox="1"/>
          <p:nvPr/>
        </p:nvSpPr>
        <p:spPr>
          <a:xfrm>
            <a:off x="76200" y="2133600"/>
            <a:ext cx="4681537" cy="923330"/>
          </a:xfrm>
          <a:prstGeom prst="rect">
            <a:avLst/>
          </a:prstGeom>
          <a:noFill/>
        </p:spPr>
        <p:txBody>
          <a:bodyPr wrap="square" rtlCol="0">
            <a:spAutoFit/>
          </a:bodyPr>
          <a:lstStyle/>
          <a:p>
            <a:r>
              <a:rPr lang="en-US" dirty="0">
                <a:solidFill>
                  <a:schemeClr val="accent6"/>
                </a:solidFill>
                <a:hlinkClick r:id="rId7">
                  <a:extLst>
                    <a:ext uri="{A12FA001-AC4F-418D-AE19-62706E023703}">
                      <ahyp:hlinkClr xmlns:ahyp="http://schemas.microsoft.com/office/drawing/2018/hyperlinkcolor" val="tx"/>
                    </a:ext>
                  </a:extLst>
                </a:hlinkClick>
              </a:rPr>
              <a:t>Site plan guidance is found on the website:</a:t>
            </a:r>
          </a:p>
          <a:p>
            <a:endParaRPr lang="en-US" dirty="0">
              <a:solidFill>
                <a:schemeClr val="accent6"/>
              </a:solidFill>
              <a:hlinkClick r:id="rId7">
                <a:extLst>
                  <a:ext uri="{A12FA001-AC4F-418D-AE19-62706E023703}">
                    <ahyp:hlinkClr xmlns:ahyp="http://schemas.microsoft.com/office/drawing/2018/hyperlinkcolor" val="tx"/>
                  </a:ext>
                </a:extLst>
              </a:hlinkClick>
            </a:endParaRPr>
          </a:p>
          <a:p>
            <a:r>
              <a:rPr lang="en-US" dirty="0">
                <a:solidFill>
                  <a:schemeClr val="accent6"/>
                </a:solidFill>
                <a:hlinkClick r:id="rId7">
                  <a:extLst>
                    <a:ext uri="{A12FA001-AC4F-418D-AE19-62706E023703}">
                      <ahyp:hlinkClr xmlns:ahyp="http://schemas.microsoft.com/office/drawing/2018/hyperlinkcolor" val="tx"/>
                    </a:ext>
                  </a:extLst>
                </a:hlinkClick>
              </a:rPr>
              <a:t>https://www.santacruzcounty/FireRecovery/</a:t>
            </a:r>
            <a:r>
              <a:rPr lang="en-US" dirty="0">
                <a:solidFill>
                  <a:schemeClr val="accent6"/>
                </a:solidFill>
              </a:rPr>
              <a:t> </a:t>
            </a:r>
          </a:p>
        </p:txBody>
      </p:sp>
    </p:spTree>
    <p:extLst>
      <p:ext uri="{BB962C8B-B14F-4D97-AF65-F5344CB8AC3E}">
        <p14:creationId xmlns:p14="http://schemas.microsoft.com/office/powerpoint/2010/main" val="342516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867460" y="744870"/>
            <a:ext cx="6219140" cy="550528"/>
          </a:xfrm>
        </p:spPr>
        <p:txBody>
          <a:bodyPr>
            <a:normAutofit/>
          </a:bodyPr>
          <a:lstStyle/>
          <a:p>
            <a:pPr algn="ctr"/>
            <a:r>
              <a:rPr lang="en-US" sz="2400" dirty="0"/>
              <a:t>Environmental Health Pre-Clearance</a:t>
            </a:r>
          </a:p>
        </p:txBody>
      </p:sp>
      <p:sp>
        <p:nvSpPr>
          <p:cNvPr id="6" name="Content Placeholder 5">
            <a:extLst>
              <a:ext uri="{FF2B5EF4-FFF2-40B4-BE49-F238E27FC236}">
                <a16:creationId xmlns:a16="http://schemas.microsoft.com/office/drawing/2014/main" id="{76E5C584-922D-4BB5-BAB7-74DF4DD0534A}"/>
              </a:ext>
            </a:extLst>
          </p:cNvPr>
          <p:cNvSpPr>
            <a:spLocks noGrp="1"/>
          </p:cNvSpPr>
          <p:nvPr>
            <p:ph idx="1"/>
          </p:nvPr>
        </p:nvSpPr>
        <p:spPr/>
        <p:txBody>
          <a:bodyPr/>
          <a:lstStyle/>
          <a:p>
            <a:pPr marL="0" indent="0">
              <a:buNone/>
            </a:pPr>
            <a:endParaRPr lang="en-US" dirty="0">
              <a:solidFill>
                <a:srgbClr val="000000"/>
              </a:solidFill>
            </a:endParaRPr>
          </a:p>
        </p:txBody>
      </p:sp>
      <p:pic>
        <p:nvPicPr>
          <p:cNvPr id="5" name="Picture 4">
            <a:extLst>
              <a:ext uri="{FF2B5EF4-FFF2-40B4-BE49-F238E27FC236}">
                <a16:creationId xmlns:a16="http://schemas.microsoft.com/office/drawing/2014/main" id="{6BBAC11B-6432-4F62-9F5A-C812E2949D3D}"/>
              </a:ext>
            </a:extLst>
          </p:cNvPr>
          <p:cNvPicPr>
            <a:picLocks noChangeAspect="1"/>
          </p:cNvPicPr>
          <p:nvPr/>
        </p:nvPicPr>
        <p:blipFill>
          <a:blip r:embed="rId6"/>
          <a:stretch>
            <a:fillRect/>
          </a:stretch>
        </p:blipFill>
        <p:spPr>
          <a:xfrm>
            <a:off x="152400" y="1346184"/>
            <a:ext cx="8084000" cy="5086562"/>
          </a:xfrm>
          <a:prstGeom prst="rect">
            <a:avLst/>
          </a:prstGeom>
        </p:spPr>
      </p:pic>
    </p:spTree>
    <p:extLst>
      <p:ext uri="{BB962C8B-B14F-4D97-AF65-F5344CB8AC3E}">
        <p14:creationId xmlns:p14="http://schemas.microsoft.com/office/powerpoint/2010/main" val="12944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867460" y="744870"/>
            <a:ext cx="6219140" cy="550528"/>
          </a:xfrm>
        </p:spPr>
        <p:txBody>
          <a:bodyPr>
            <a:normAutofit/>
          </a:bodyPr>
          <a:lstStyle/>
          <a:p>
            <a:pPr algn="ctr"/>
            <a:r>
              <a:rPr lang="en-US" sz="2400" dirty="0"/>
              <a:t>Environmental Health Pre-Clearance</a:t>
            </a:r>
          </a:p>
        </p:txBody>
      </p:sp>
      <p:pic>
        <p:nvPicPr>
          <p:cNvPr id="7" name="Content Placeholder 6">
            <a:extLst>
              <a:ext uri="{FF2B5EF4-FFF2-40B4-BE49-F238E27FC236}">
                <a16:creationId xmlns:a16="http://schemas.microsoft.com/office/drawing/2014/main" id="{C29AE0F6-4DC8-4BFD-88B7-B05BA81FFD2F}"/>
              </a:ext>
            </a:extLst>
          </p:cNvPr>
          <p:cNvPicPr>
            <a:picLocks noGrp="1" noChangeAspect="1"/>
          </p:cNvPicPr>
          <p:nvPr>
            <p:ph idx="1"/>
          </p:nvPr>
        </p:nvPicPr>
        <p:blipFill>
          <a:blip r:embed="rId6"/>
          <a:stretch>
            <a:fillRect/>
          </a:stretch>
        </p:blipFill>
        <p:spPr>
          <a:xfrm>
            <a:off x="152400" y="1295398"/>
            <a:ext cx="8124140" cy="5356576"/>
          </a:xfrm>
        </p:spPr>
      </p:pic>
    </p:spTree>
    <p:extLst>
      <p:ext uri="{BB962C8B-B14F-4D97-AF65-F5344CB8AC3E}">
        <p14:creationId xmlns:p14="http://schemas.microsoft.com/office/powerpoint/2010/main" val="1798604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867460" y="744870"/>
            <a:ext cx="6219140" cy="550528"/>
          </a:xfrm>
        </p:spPr>
        <p:txBody>
          <a:bodyPr>
            <a:normAutofit/>
          </a:bodyPr>
          <a:lstStyle/>
          <a:p>
            <a:r>
              <a:rPr lang="en-US" sz="2400" dirty="0"/>
              <a:t>Pre-Clearance Environmental Health Review</a:t>
            </a:r>
          </a:p>
        </p:txBody>
      </p:sp>
      <p:pic>
        <p:nvPicPr>
          <p:cNvPr id="7" name="Content Placeholder 6">
            <a:extLst>
              <a:ext uri="{FF2B5EF4-FFF2-40B4-BE49-F238E27FC236}">
                <a16:creationId xmlns:a16="http://schemas.microsoft.com/office/drawing/2014/main" id="{C29AE0F6-4DC8-4BFD-88B7-B05BA81FFD2F}"/>
              </a:ext>
            </a:extLst>
          </p:cNvPr>
          <p:cNvPicPr>
            <a:picLocks noGrp="1" noChangeAspect="1"/>
          </p:cNvPicPr>
          <p:nvPr>
            <p:ph idx="1"/>
          </p:nvPr>
        </p:nvPicPr>
        <p:blipFill>
          <a:blip r:embed="rId6"/>
          <a:stretch>
            <a:fillRect/>
          </a:stretch>
        </p:blipFill>
        <p:spPr>
          <a:xfrm>
            <a:off x="152400" y="1295398"/>
            <a:ext cx="8124140" cy="5356576"/>
          </a:xfrm>
        </p:spPr>
      </p:pic>
      <p:pic>
        <p:nvPicPr>
          <p:cNvPr id="8" name="Content Placeholder 7">
            <a:extLst>
              <a:ext uri="{FF2B5EF4-FFF2-40B4-BE49-F238E27FC236}">
                <a16:creationId xmlns:a16="http://schemas.microsoft.com/office/drawing/2014/main" id="{CEE39B19-7578-411B-8CEF-C9FB98FDECD9}"/>
              </a:ext>
            </a:extLst>
          </p:cNvPr>
          <p:cNvPicPr>
            <a:picLocks noGrp="1" noChangeAspect="1"/>
          </p:cNvPicPr>
          <p:nvPr/>
        </p:nvPicPr>
        <p:blipFill>
          <a:blip r:embed="rId7"/>
          <a:stretch>
            <a:fillRect/>
          </a:stretch>
        </p:blipFill>
        <p:spPr>
          <a:xfrm>
            <a:off x="546235" y="761964"/>
            <a:ext cx="8051530" cy="5334073"/>
          </a:xfrm>
          <a:prstGeom prst="rect">
            <a:avLst/>
          </a:prstGeom>
        </p:spPr>
      </p:pic>
    </p:spTree>
    <p:extLst>
      <p:ext uri="{BB962C8B-B14F-4D97-AF65-F5344CB8AC3E}">
        <p14:creationId xmlns:p14="http://schemas.microsoft.com/office/powerpoint/2010/main" val="775726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3B5D4A-B7CD-4846-BB6E-22A55EAACD48}"/>
              </a:ext>
            </a:extLst>
          </p:cNvPr>
          <p:cNvPicPr>
            <a:picLocks noChangeAspect="1"/>
          </p:cNvPicPr>
          <p:nvPr/>
        </p:nvPicPr>
        <p:blipFill>
          <a:blip r:embed="rId2"/>
          <a:stretch>
            <a:fillRect/>
          </a:stretch>
        </p:blipFill>
        <p:spPr>
          <a:xfrm>
            <a:off x="0" y="-19050"/>
            <a:ext cx="9144000" cy="6772275"/>
          </a:xfrm>
          <a:prstGeom prst="rect">
            <a:avLst/>
          </a:prstGeom>
        </p:spPr>
      </p:pic>
    </p:spTree>
    <p:extLst>
      <p:ext uri="{BB962C8B-B14F-4D97-AF65-F5344CB8AC3E}">
        <p14:creationId xmlns:p14="http://schemas.microsoft.com/office/powerpoint/2010/main" val="4025577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867459" y="744872"/>
            <a:ext cx="3780742" cy="601267"/>
          </a:xfrm>
        </p:spPr>
        <p:txBody>
          <a:bodyPr>
            <a:normAutofit/>
          </a:bodyPr>
          <a:lstStyle/>
          <a:p>
            <a:r>
              <a:rPr lang="en-US" sz="2800" dirty="0"/>
              <a:t>Pre-Clearance Results</a:t>
            </a:r>
          </a:p>
        </p:txBody>
      </p:sp>
      <p:pic>
        <p:nvPicPr>
          <p:cNvPr id="5" name="Picture 4">
            <a:extLst>
              <a:ext uri="{FF2B5EF4-FFF2-40B4-BE49-F238E27FC236}">
                <a16:creationId xmlns:a16="http://schemas.microsoft.com/office/drawing/2014/main" id="{D8176B2C-0502-490B-B291-487BA6A8B883}"/>
              </a:ext>
            </a:extLst>
          </p:cNvPr>
          <p:cNvPicPr>
            <a:picLocks noChangeAspect="1"/>
          </p:cNvPicPr>
          <p:nvPr/>
        </p:nvPicPr>
        <p:blipFill>
          <a:blip r:embed="rId6"/>
          <a:stretch>
            <a:fillRect/>
          </a:stretch>
        </p:blipFill>
        <p:spPr>
          <a:xfrm>
            <a:off x="1524000" y="1346139"/>
            <a:ext cx="4318804" cy="5247099"/>
          </a:xfrm>
          <a:prstGeom prst="rect">
            <a:avLst/>
          </a:prstGeom>
        </p:spPr>
      </p:pic>
    </p:spTree>
    <p:extLst>
      <p:ext uri="{BB962C8B-B14F-4D97-AF65-F5344CB8AC3E}">
        <p14:creationId xmlns:p14="http://schemas.microsoft.com/office/powerpoint/2010/main" val="332198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11" name="Title 3">
            <a:extLst>
              <a:ext uri="{FF2B5EF4-FFF2-40B4-BE49-F238E27FC236}">
                <a16:creationId xmlns:a16="http://schemas.microsoft.com/office/drawing/2014/main" id="{CCA3BC57-CC11-4C20-A244-02342455D134}"/>
              </a:ext>
            </a:extLst>
          </p:cNvPr>
          <p:cNvSpPr>
            <a:spLocks noGrp="1"/>
          </p:cNvSpPr>
          <p:nvPr>
            <p:ph type="title"/>
          </p:nvPr>
        </p:nvSpPr>
        <p:spPr>
          <a:xfrm>
            <a:off x="867459" y="744872"/>
            <a:ext cx="3780742" cy="601267"/>
          </a:xfrm>
        </p:spPr>
        <p:txBody>
          <a:bodyPr>
            <a:normAutofit/>
          </a:bodyPr>
          <a:lstStyle/>
          <a:p>
            <a:r>
              <a:rPr lang="en-US" sz="2800" dirty="0"/>
              <a:t>Pre-Clearance Results</a:t>
            </a:r>
          </a:p>
        </p:txBody>
      </p:sp>
      <p:pic>
        <p:nvPicPr>
          <p:cNvPr id="7" name="Picture 6">
            <a:extLst>
              <a:ext uri="{FF2B5EF4-FFF2-40B4-BE49-F238E27FC236}">
                <a16:creationId xmlns:a16="http://schemas.microsoft.com/office/drawing/2014/main" id="{CD5F6547-5569-4445-AE23-5913DF307CCE}"/>
              </a:ext>
            </a:extLst>
          </p:cNvPr>
          <p:cNvPicPr>
            <a:picLocks noChangeAspect="1"/>
          </p:cNvPicPr>
          <p:nvPr/>
        </p:nvPicPr>
        <p:blipFill>
          <a:blip r:embed="rId6"/>
          <a:stretch>
            <a:fillRect/>
          </a:stretch>
        </p:blipFill>
        <p:spPr>
          <a:xfrm>
            <a:off x="533399" y="1388601"/>
            <a:ext cx="5460283" cy="3945399"/>
          </a:xfrm>
          <a:prstGeom prst="rect">
            <a:avLst/>
          </a:prstGeom>
        </p:spPr>
      </p:pic>
      <p:pic>
        <p:nvPicPr>
          <p:cNvPr id="9" name="Picture 8">
            <a:extLst>
              <a:ext uri="{FF2B5EF4-FFF2-40B4-BE49-F238E27FC236}">
                <a16:creationId xmlns:a16="http://schemas.microsoft.com/office/drawing/2014/main" id="{D1CFB3E7-683F-4E94-A7D3-2D8E3AB47946}"/>
              </a:ext>
            </a:extLst>
          </p:cNvPr>
          <p:cNvPicPr>
            <a:picLocks noChangeAspect="1"/>
          </p:cNvPicPr>
          <p:nvPr/>
        </p:nvPicPr>
        <p:blipFill>
          <a:blip r:embed="rId7"/>
          <a:stretch>
            <a:fillRect/>
          </a:stretch>
        </p:blipFill>
        <p:spPr>
          <a:xfrm>
            <a:off x="3200400" y="3733800"/>
            <a:ext cx="5120428" cy="2845786"/>
          </a:xfrm>
          <a:prstGeom prst="rect">
            <a:avLst/>
          </a:prstGeom>
        </p:spPr>
      </p:pic>
      <p:sp>
        <p:nvSpPr>
          <p:cNvPr id="12" name="Rectangle 11">
            <a:extLst>
              <a:ext uri="{FF2B5EF4-FFF2-40B4-BE49-F238E27FC236}">
                <a16:creationId xmlns:a16="http://schemas.microsoft.com/office/drawing/2014/main" id="{70773D83-937A-4BB6-80DD-F8D3D9A3CA50}"/>
              </a:ext>
            </a:extLst>
          </p:cNvPr>
          <p:cNvSpPr/>
          <p:nvPr/>
        </p:nvSpPr>
        <p:spPr>
          <a:xfrm>
            <a:off x="3200400" y="3733800"/>
            <a:ext cx="5120428" cy="2845786"/>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68076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5" name="TextBox 4">
            <a:extLst>
              <a:ext uri="{FF2B5EF4-FFF2-40B4-BE49-F238E27FC236}">
                <a16:creationId xmlns:a16="http://schemas.microsoft.com/office/drawing/2014/main" id="{E08034D0-8B38-40D7-BB27-4737A6B9D691}"/>
              </a:ext>
            </a:extLst>
          </p:cNvPr>
          <p:cNvSpPr txBox="1"/>
          <p:nvPr/>
        </p:nvSpPr>
        <p:spPr>
          <a:xfrm>
            <a:off x="955158" y="2133600"/>
            <a:ext cx="5102686" cy="4232569"/>
          </a:xfrm>
          <a:prstGeom prst="rect">
            <a:avLst/>
          </a:prstGeom>
          <a:noFill/>
        </p:spPr>
        <p:txBody>
          <a:bodyPr wrap="square" rtlCol="0">
            <a:spAutoFit/>
          </a:bodyPr>
          <a:lstStyle/>
          <a:p>
            <a:pPr algn="ctr">
              <a:lnSpc>
                <a:spcPts val="2500"/>
              </a:lnSpc>
            </a:pPr>
            <a:r>
              <a:rPr lang="en-US" dirty="0">
                <a:solidFill>
                  <a:schemeClr val="accent1">
                    <a:lumMod val="75000"/>
                  </a:schemeClr>
                </a:solidFill>
                <a:latin typeface="Arial" panose="020B0604020202020204" pitchFamily="34" charset="0"/>
                <a:cs typeface="Arial" panose="020B0604020202020204" pitchFamily="34" charset="0"/>
              </a:rPr>
              <a:t>701 Ocean Street</a:t>
            </a:r>
          </a:p>
          <a:p>
            <a:pPr algn="ctr">
              <a:lnSpc>
                <a:spcPts val="2500"/>
              </a:lnSpc>
            </a:pPr>
            <a:r>
              <a:rPr lang="en-US" dirty="0">
                <a:solidFill>
                  <a:schemeClr val="accent1">
                    <a:lumMod val="75000"/>
                  </a:schemeClr>
                </a:solidFill>
                <a:latin typeface="Arial" panose="020B0604020202020204" pitchFamily="34" charset="0"/>
                <a:cs typeface="Arial" panose="020B0604020202020204" pitchFamily="34" charset="0"/>
              </a:rPr>
              <a:t>Community Room</a:t>
            </a:r>
            <a:br>
              <a:rPr lang="en-US" dirty="0">
                <a:solidFill>
                  <a:schemeClr val="accent1">
                    <a:lumMod val="75000"/>
                  </a:schemeClr>
                </a:solidFill>
                <a:latin typeface="Arial" panose="020B0604020202020204" pitchFamily="34" charset="0"/>
                <a:cs typeface="Arial" panose="020B0604020202020204" pitchFamily="34" charset="0"/>
              </a:rPr>
            </a:br>
            <a:r>
              <a:rPr lang="en-US" dirty="0">
                <a:solidFill>
                  <a:schemeClr val="accent1">
                    <a:lumMod val="75000"/>
                  </a:schemeClr>
                </a:solidFill>
                <a:latin typeface="Arial" panose="020B0604020202020204" pitchFamily="34" charset="0"/>
                <a:cs typeface="Arial" panose="020B0604020202020204" pitchFamily="34" charset="0"/>
              </a:rPr>
              <a:t>Santa Cruz, CA 95060</a:t>
            </a:r>
          </a:p>
          <a:p>
            <a:pPr algn="ctr">
              <a:lnSpc>
                <a:spcPts val="2500"/>
              </a:lnSpc>
            </a:pPr>
            <a:endParaRPr lang="en-US" dirty="0">
              <a:solidFill>
                <a:schemeClr val="accent1">
                  <a:lumMod val="75000"/>
                </a:schemeClr>
              </a:solidFill>
              <a:latin typeface="Arial" panose="020B0604020202020204" pitchFamily="34" charset="0"/>
              <a:cs typeface="Arial" panose="020B0604020202020204" pitchFamily="34" charset="0"/>
            </a:endParaRPr>
          </a:p>
          <a:p>
            <a:pPr algn="ctr">
              <a:lnSpc>
                <a:spcPts val="2500"/>
              </a:lnSpc>
            </a:pPr>
            <a:r>
              <a:rPr lang="en-US" b="1" cap="all" dirty="0">
                <a:solidFill>
                  <a:schemeClr val="accent1">
                    <a:lumMod val="75000"/>
                  </a:schemeClr>
                </a:solidFill>
                <a:latin typeface="Arial" panose="020B0604020202020204" pitchFamily="34" charset="0"/>
                <a:cs typeface="Arial" panose="020B0604020202020204" pitchFamily="34" charset="0"/>
              </a:rPr>
              <a:t>Please contact us!</a:t>
            </a:r>
          </a:p>
          <a:p>
            <a:pPr algn="ctr">
              <a:lnSpc>
                <a:spcPts val="2500"/>
              </a:lnSpc>
            </a:pPr>
            <a:r>
              <a:rPr lang="en-US" b="1" cap="all" dirty="0">
                <a:solidFill>
                  <a:schemeClr val="accent1">
                    <a:lumMod val="75000"/>
                  </a:schemeClr>
                </a:solidFill>
                <a:latin typeface="Arial" panose="020B0604020202020204" pitchFamily="34" charset="0"/>
                <a:cs typeface="Arial" panose="020B0604020202020204" pitchFamily="34" charset="0"/>
              </a:rPr>
              <a:t>To make an appointment (required)</a:t>
            </a:r>
          </a:p>
          <a:p>
            <a:pPr algn="ctr">
              <a:lnSpc>
                <a:spcPts val="2500"/>
              </a:lnSpc>
            </a:pPr>
            <a:r>
              <a:rPr lang="en-US" dirty="0">
                <a:solidFill>
                  <a:schemeClr val="accent1">
                    <a:lumMod val="75000"/>
                  </a:schemeClr>
                </a:solidFill>
                <a:latin typeface="Arial" panose="020B0604020202020204" pitchFamily="34" charset="0"/>
                <a:cs typeface="Arial" panose="020B0604020202020204" pitchFamily="34" charset="0"/>
              </a:rPr>
              <a:t>Visit: rpcappt@timetap.com</a:t>
            </a:r>
          </a:p>
          <a:p>
            <a:pPr algn="ctr">
              <a:lnSpc>
                <a:spcPts val="2500"/>
              </a:lnSpc>
            </a:pPr>
            <a:r>
              <a:rPr lang="en-US" dirty="0">
                <a:solidFill>
                  <a:schemeClr val="accent1">
                    <a:lumMod val="75000"/>
                  </a:schemeClr>
                </a:solidFill>
                <a:latin typeface="Arial" panose="020B0604020202020204" pitchFamily="34" charset="0"/>
                <a:cs typeface="Arial" panose="020B0604020202020204" pitchFamily="34" charset="0"/>
              </a:rPr>
              <a:t>Call: (831) 454-5323</a:t>
            </a:r>
          </a:p>
          <a:p>
            <a:pPr algn="ctr">
              <a:lnSpc>
                <a:spcPts val="2500"/>
              </a:lnSpc>
            </a:pPr>
            <a:r>
              <a:rPr lang="en-US" dirty="0">
                <a:solidFill>
                  <a:schemeClr val="accent1">
                    <a:lumMod val="75000"/>
                  </a:schemeClr>
                </a:solidFill>
                <a:latin typeface="Arial" panose="020B0604020202020204" pitchFamily="34" charset="0"/>
                <a:cs typeface="Arial" panose="020B0604020202020204" pitchFamily="34" charset="0"/>
              </a:rPr>
              <a:t>Email: rpc@santacruzcounty.us </a:t>
            </a:r>
          </a:p>
          <a:p>
            <a:pPr algn="ctr">
              <a:lnSpc>
                <a:spcPts val="2500"/>
              </a:lnSpc>
            </a:pPr>
            <a:endParaRPr lang="en-US" dirty="0">
              <a:solidFill>
                <a:schemeClr val="accent1">
                  <a:lumMod val="75000"/>
                </a:schemeClr>
              </a:solidFill>
              <a:latin typeface="Arial" panose="020B0604020202020204" pitchFamily="34" charset="0"/>
              <a:cs typeface="Arial" panose="020B0604020202020204" pitchFamily="34" charset="0"/>
            </a:endParaRPr>
          </a:p>
          <a:p>
            <a:pPr algn="ctr">
              <a:lnSpc>
                <a:spcPts val="2500"/>
              </a:lnSpc>
            </a:pPr>
            <a:r>
              <a:rPr lang="en-US" b="1" cap="all" dirty="0">
                <a:solidFill>
                  <a:schemeClr val="accent1">
                    <a:lumMod val="75000"/>
                  </a:schemeClr>
                </a:solidFill>
                <a:latin typeface="Arial" panose="020B0604020202020204" pitchFamily="34" charset="0"/>
                <a:cs typeface="Arial" panose="020B0604020202020204" pitchFamily="34" charset="0"/>
              </a:rPr>
              <a:t>Hours of Operation</a:t>
            </a:r>
          </a:p>
          <a:p>
            <a:pPr algn="ctr">
              <a:lnSpc>
                <a:spcPts val="2500"/>
              </a:lnSpc>
            </a:pPr>
            <a:r>
              <a:rPr lang="en-US" dirty="0">
                <a:solidFill>
                  <a:schemeClr val="accent1">
                    <a:lumMod val="75000"/>
                  </a:schemeClr>
                </a:solidFill>
                <a:latin typeface="Arial" panose="020B0604020202020204" pitchFamily="34" charset="0"/>
                <a:cs typeface="Arial" panose="020B0604020202020204" pitchFamily="34" charset="0"/>
              </a:rPr>
              <a:t>Monday - Friday</a:t>
            </a:r>
          </a:p>
          <a:p>
            <a:pPr algn="ctr">
              <a:lnSpc>
                <a:spcPts val="2500"/>
              </a:lnSpc>
            </a:pPr>
            <a:r>
              <a:rPr lang="en-US" dirty="0">
                <a:solidFill>
                  <a:schemeClr val="accent1">
                    <a:lumMod val="75000"/>
                  </a:schemeClr>
                </a:solidFill>
                <a:latin typeface="Arial" panose="020B0604020202020204" pitchFamily="34" charset="0"/>
                <a:cs typeface="Arial" panose="020B0604020202020204" pitchFamily="34" charset="0"/>
              </a:rPr>
              <a:t> 8AM – 12PM, 1PM – 5PM</a:t>
            </a:r>
          </a:p>
        </p:txBody>
      </p:sp>
      <p:sp>
        <p:nvSpPr>
          <p:cNvPr id="9" name="TextBox 8">
            <a:extLst>
              <a:ext uri="{FF2B5EF4-FFF2-40B4-BE49-F238E27FC236}">
                <a16:creationId xmlns:a16="http://schemas.microsoft.com/office/drawing/2014/main" id="{F238792E-9628-4A56-B3AF-B75B61995EC5}"/>
              </a:ext>
            </a:extLst>
          </p:cNvPr>
          <p:cNvSpPr txBox="1"/>
          <p:nvPr/>
        </p:nvSpPr>
        <p:spPr>
          <a:xfrm>
            <a:off x="762002" y="1143000"/>
            <a:ext cx="5760719" cy="553998"/>
          </a:xfrm>
          <a:prstGeom prst="rect">
            <a:avLst/>
          </a:prstGeom>
          <a:noFill/>
        </p:spPr>
        <p:txBody>
          <a:bodyPr wrap="square" rtlCol="0">
            <a:spAutoFit/>
          </a:bodyPr>
          <a:lstStyle/>
          <a:p>
            <a:pPr algn="ctr"/>
            <a:r>
              <a:rPr lang="en-US" sz="3000" b="1" dirty="0">
                <a:solidFill>
                  <a:schemeClr val="accent1">
                    <a:lumMod val="75000"/>
                  </a:schemeClr>
                </a:solidFill>
              </a:rPr>
              <a:t>RECOVERY PERMIT CENTER</a:t>
            </a:r>
          </a:p>
        </p:txBody>
      </p:sp>
    </p:spTree>
    <p:extLst>
      <p:ext uri="{BB962C8B-B14F-4D97-AF65-F5344CB8AC3E}">
        <p14:creationId xmlns:p14="http://schemas.microsoft.com/office/powerpoint/2010/main" val="1691889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11" name="Title 3">
            <a:extLst>
              <a:ext uri="{FF2B5EF4-FFF2-40B4-BE49-F238E27FC236}">
                <a16:creationId xmlns:a16="http://schemas.microsoft.com/office/drawing/2014/main" id="{CCA3BC57-CC11-4C20-A244-02342455D134}"/>
              </a:ext>
            </a:extLst>
          </p:cNvPr>
          <p:cNvSpPr>
            <a:spLocks noGrp="1"/>
          </p:cNvSpPr>
          <p:nvPr>
            <p:ph type="title"/>
          </p:nvPr>
        </p:nvSpPr>
        <p:spPr>
          <a:xfrm>
            <a:off x="867459" y="744872"/>
            <a:ext cx="3780742" cy="601267"/>
          </a:xfrm>
        </p:spPr>
        <p:txBody>
          <a:bodyPr>
            <a:normAutofit/>
          </a:bodyPr>
          <a:lstStyle/>
          <a:p>
            <a:r>
              <a:rPr lang="en-US" sz="2800" dirty="0"/>
              <a:t>Pre-Clearance Results</a:t>
            </a:r>
          </a:p>
        </p:txBody>
      </p:sp>
      <p:pic>
        <p:nvPicPr>
          <p:cNvPr id="4" name="Picture 3">
            <a:extLst>
              <a:ext uri="{FF2B5EF4-FFF2-40B4-BE49-F238E27FC236}">
                <a16:creationId xmlns:a16="http://schemas.microsoft.com/office/drawing/2014/main" id="{E9421A62-D526-40FF-866D-57A7A6900664}"/>
              </a:ext>
            </a:extLst>
          </p:cNvPr>
          <p:cNvPicPr>
            <a:picLocks noChangeAspect="1"/>
          </p:cNvPicPr>
          <p:nvPr/>
        </p:nvPicPr>
        <p:blipFill>
          <a:blip r:embed="rId6"/>
          <a:stretch>
            <a:fillRect/>
          </a:stretch>
        </p:blipFill>
        <p:spPr>
          <a:xfrm>
            <a:off x="304800" y="1219200"/>
            <a:ext cx="5158842" cy="3262313"/>
          </a:xfrm>
          <a:prstGeom prst="rect">
            <a:avLst/>
          </a:prstGeom>
        </p:spPr>
      </p:pic>
      <p:pic>
        <p:nvPicPr>
          <p:cNvPr id="6" name="Picture 5">
            <a:extLst>
              <a:ext uri="{FF2B5EF4-FFF2-40B4-BE49-F238E27FC236}">
                <a16:creationId xmlns:a16="http://schemas.microsoft.com/office/drawing/2014/main" id="{525DBDCD-F7E9-42D6-A65A-F0CBC0674853}"/>
              </a:ext>
            </a:extLst>
          </p:cNvPr>
          <p:cNvPicPr>
            <a:picLocks noChangeAspect="1"/>
          </p:cNvPicPr>
          <p:nvPr/>
        </p:nvPicPr>
        <p:blipFill>
          <a:blip r:embed="rId7"/>
          <a:stretch>
            <a:fillRect/>
          </a:stretch>
        </p:blipFill>
        <p:spPr>
          <a:xfrm>
            <a:off x="3207865" y="2850815"/>
            <a:ext cx="4511554" cy="3809841"/>
          </a:xfrm>
          <a:prstGeom prst="rect">
            <a:avLst/>
          </a:prstGeom>
        </p:spPr>
      </p:pic>
    </p:spTree>
    <p:extLst>
      <p:ext uri="{BB962C8B-B14F-4D97-AF65-F5344CB8AC3E}">
        <p14:creationId xmlns:p14="http://schemas.microsoft.com/office/powerpoint/2010/main" val="142081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11" name="Title 3">
            <a:extLst>
              <a:ext uri="{FF2B5EF4-FFF2-40B4-BE49-F238E27FC236}">
                <a16:creationId xmlns:a16="http://schemas.microsoft.com/office/drawing/2014/main" id="{CCA3BC57-CC11-4C20-A244-02342455D134}"/>
              </a:ext>
            </a:extLst>
          </p:cNvPr>
          <p:cNvSpPr>
            <a:spLocks noGrp="1"/>
          </p:cNvSpPr>
          <p:nvPr>
            <p:ph type="title"/>
          </p:nvPr>
        </p:nvSpPr>
        <p:spPr>
          <a:xfrm>
            <a:off x="867458" y="532921"/>
            <a:ext cx="5609541" cy="442536"/>
          </a:xfrm>
        </p:spPr>
        <p:txBody>
          <a:bodyPr>
            <a:normAutofit fontScale="90000"/>
          </a:bodyPr>
          <a:lstStyle/>
          <a:p>
            <a:pPr algn="ctr"/>
            <a:r>
              <a:rPr lang="en-US" sz="2800" dirty="0"/>
              <a:t>Pre-Clearance Results</a:t>
            </a:r>
          </a:p>
        </p:txBody>
      </p:sp>
      <p:pic>
        <p:nvPicPr>
          <p:cNvPr id="5" name="Picture 4">
            <a:extLst>
              <a:ext uri="{FF2B5EF4-FFF2-40B4-BE49-F238E27FC236}">
                <a16:creationId xmlns:a16="http://schemas.microsoft.com/office/drawing/2014/main" id="{15B7950D-A6EC-4774-8257-01941C6B313C}"/>
              </a:ext>
            </a:extLst>
          </p:cNvPr>
          <p:cNvPicPr>
            <a:picLocks noChangeAspect="1"/>
          </p:cNvPicPr>
          <p:nvPr/>
        </p:nvPicPr>
        <p:blipFill>
          <a:blip r:embed="rId6"/>
          <a:stretch>
            <a:fillRect/>
          </a:stretch>
        </p:blipFill>
        <p:spPr>
          <a:xfrm>
            <a:off x="914400" y="975458"/>
            <a:ext cx="4303549" cy="5850284"/>
          </a:xfrm>
          <a:prstGeom prst="rect">
            <a:avLst/>
          </a:prstGeom>
        </p:spPr>
      </p:pic>
    </p:spTree>
    <p:extLst>
      <p:ext uri="{BB962C8B-B14F-4D97-AF65-F5344CB8AC3E}">
        <p14:creationId xmlns:p14="http://schemas.microsoft.com/office/powerpoint/2010/main" val="812207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11" name="Title 3">
            <a:extLst>
              <a:ext uri="{FF2B5EF4-FFF2-40B4-BE49-F238E27FC236}">
                <a16:creationId xmlns:a16="http://schemas.microsoft.com/office/drawing/2014/main" id="{CCA3BC57-CC11-4C20-A244-02342455D134}"/>
              </a:ext>
            </a:extLst>
          </p:cNvPr>
          <p:cNvSpPr>
            <a:spLocks noGrp="1"/>
          </p:cNvSpPr>
          <p:nvPr>
            <p:ph type="title"/>
          </p:nvPr>
        </p:nvSpPr>
        <p:spPr>
          <a:xfrm>
            <a:off x="867459" y="744872"/>
            <a:ext cx="3780742" cy="601267"/>
          </a:xfrm>
        </p:spPr>
        <p:txBody>
          <a:bodyPr>
            <a:normAutofit/>
          </a:bodyPr>
          <a:lstStyle/>
          <a:p>
            <a:r>
              <a:rPr lang="en-US" sz="2800" dirty="0"/>
              <a:t>Pre-Clearance Results</a:t>
            </a:r>
          </a:p>
        </p:txBody>
      </p:sp>
      <p:pic>
        <p:nvPicPr>
          <p:cNvPr id="8" name="Picture 7">
            <a:extLst>
              <a:ext uri="{FF2B5EF4-FFF2-40B4-BE49-F238E27FC236}">
                <a16:creationId xmlns:a16="http://schemas.microsoft.com/office/drawing/2014/main" id="{695804FB-1D8B-4F82-8FD1-FE3E812F8282}"/>
              </a:ext>
            </a:extLst>
          </p:cNvPr>
          <p:cNvPicPr>
            <a:picLocks noChangeAspect="1"/>
          </p:cNvPicPr>
          <p:nvPr/>
        </p:nvPicPr>
        <p:blipFill>
          <a:blip r:embed="rId6"/>
          <a:stretch>
            <a:fillRect/>
          </a:stretch>
        </p:blipFill>
        <p:spPr>
          <a:xfrm>
            <a:off x="1447800" y="1248395"/>
            <a:ext cx="4019675" cy="5205089"/>
          </a:xfrm>
          <a:prstGeom prst="rect">
            <a:avLst/>
          </a:prstGeom>
        </p:spPr>
      </p:pic>
    </p:spTree>
    <p:extLst>
      <p:ext uri="{BB962C8B-B14F-4D97-AF65-F5344CB8AC3E}">
        <p14:creationId xmlns:p14="http://schemas.microsoft.com/office/powerpoint/2010/main" val="3280652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pic>
        <p:nvPicPr>
          <p:cNvPr id="5" name="Picture 4">
            <a:extLst>
              <a:ext uri="{FF2B5EF4-FFF2-40B4-BE49-F238E27FC236}">
                <a16:creationId xmlns:a16="http://schemas.microsoft.com/office/drawing/2014/main" id="{9DE8E791-2D32-408A-A8F9-C8805663D4CB}"/>
              </a:ext>
            </a:extLst>
          </p:cNvPr>
          <p:cNvPicPr>
            <a:picLocks noChangeAspect="1"/>
          </p:cNvPicPr>
          <p:nvPr/>
        </p:nvPicPr>
        <p:blipFill>
          <a:blip r:embed="rId6"/>
          <a:stretch>
            <a:fillRect/>
          </a:stretch>
        </p:blipFill>
        <p:spPr>
          <a:xfrm>
            <a:off x="533400" y="1246011"/>
            <a:ext cx="8229600" cy="5520643"/>
          </a:xfrm>
          <a:prstGeom prst="rect">
            <a:avLst/>
          </a:prstGeom>
        </p:spPr>
      </p:pic>
      <p:sp>
        <p:nvSpPr>
          <p:cNvPr id="11" name="Title 3">
            <a:extLst>
              <a:ext uri="{FF2B5EF4-FFF2-40B4-BE49-F238E27FC236}">
                <a16:creationId xmlns:a16="http://schemas.microsoft.com/office/drawing/2014/main" id="{F2B8683F-D19B-4800-A1D8-4B687F1D77E1}"/>
              </a:ext>
            </a:extLst>
          </p:cNvPr>
          <p:cNvSpPr>
            <a:spLocks noGrp="1"/>
          </p:cNvSpPr>
          <p:nvPr>
            <p:ph type="title"/>
          </p:nvPr>
        </p:nvSpPr>
        <p:spPr>
          <a:xfrm>
            <a:off x="867459" y="744872"/>
            <a:ext cx="3780742" cy="601267"/>
          </a:xfrm>
        </p:spPr>
        <p:txBody>
          <a:bodyPr>
            <a:normAutofit/>
          </a:bodyPr>
          <a:lstStyle/>
          <a:p>
            <a:r>
              <a:rPr lang="en-US" sz="2800" dirty="0"/>
              <a:t>Pre-Clearance Results</a:t>
            </a:r>
          </a:p>
        </p:txBody>
      </p:sp>
    </p:spTree>
    <p:extLst>
      <p:ext uri="{BB962C8B-B14F-4D97-AF65-F5344CB8AC3E}">
        <p14:creationId xmlns:p14="http://schemas.microsoft.com/office/powerpoint/2010/main" val="1567690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pic>
        <p:nvPicPr>
          <p:cNvPr id="6" name="Picture 5">
            <a:extLst>
              <a:ext uri="{FF2B5EF4-FFF2-40B4-BE49-F238E27FC236}">
                <a16:creationId xmlns:a16="http://schemas.microsoft.com/office/drawing/2014/main" id="{0C98D2DA-87D2-4C09-A710-B3ADD1C05987}"/>
              </a:ext>
            </a:extLst>
          </p:cNvPr>
          <p:cNvPicPr>
            <a:picLocks noChangeAspect="1"/>
          </p:cNvPicPr>
          <p:nvPr/>
        </p:nvPicPr>
        <p:blipFill>
          <a:blip r:embed="rId6"/>
          <a:stretch>
            <a:fillRect/>
          </a:stretch>
        </p:blipFill>
        <p:spPr>
          <a:xfrm>
            <a:off x="438150" y="2209800"/>
            <a:ext cx="7848600" cy="3260058"/>
          </a:xfrm>
          <a:prstGeom prst="rect">
            <a:avLst/>
          </a:prstGeom>
        </p:spPr>
      </p:pic>
      <p:sp>
        <p:nvSpPr>
          <p:cNvPr id="11" name="Title 3">
            <a:extLst>
              <a:ext uri="{FF2B5EF4-FFF2-40B4-BE49-F238E27FC236}">
                <a16:creationId xmlns:a16="http://schemas.microsoft.com/office/drawing/2014/main" id="{CCA3BC57-CC11-4C20-A244-02342455D134}"/>
              </a:ext>
            </a:extLst>
          </p:cNvPr>
          <p:cNvSpPr>
            <a:spLocks noGrp="1"/>
          </p:cNvSpPr>
          <p:nvPr>
            <p:ph type="title"/>
          </p:nvPr>
        </p:nvSpPr>
        <p:spPr>
          <a:xfrm>
            <a:off x="867459" y="744872"/>
            <a:ext cx="3780742" cy="601267"/>
          </a:xfrm>
        </p:spPr>
        <p:txBody>
          <a:bodyPr>
            <a:normAutofit/>
          </a:bodyPr>
          <a:lstStyle/>
          <a:p>
            <a:r>
              <a:rPr lang="en-US" sz="2800" dirty="0"/>
              <a:t>Pre-Clearance Results</a:t>
            </a:r>
          </a:p>
        </p:txBody>
      </p:sp>
    </p:spTree>
    <p:extLst>
      <p:ext uri="{BB962C8B-B14F-4D97-AF65-F5344CB8AC3E}">
        <p14:creationId xmlns:p14="http://schemas.microsoft.com/office/powerpoint/2010/main" val="2899033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11" name="Title 3">
            <a:extLst>
              <a:ext uri="{FF2B5EF4-FFF2-40B4-BE49-F238E27FC236}">
                <a16:creationId xmlns:a16="http://schemas.microsoft.com/office/drawing/2014/main" id="{CCA3BC57-CC11-4C20-A244-02342455D134}"/>
              </a:ext>
            </a:extLst>
          </p:cNvPr>
          <p:cNvSpPr>
            <a:spLocks noGrp="1"/>
          </p:cNvSpPr>
          <p:nvPr>
            <p:ph type="title"/>
          </p:nvPr>
        </p:nvSpPr>
        <p:spPr>
          <a:xfrm>
            <a:off x="867458" y="744872"/>
            <a:ext cx="4999941" cy="601267"/>
          </a:xfrm>
        </p:spPr>
        <p:txBody>
          <a:bodyPr>
            <a:normAutofit/>
          </a:bodyPr>
          <a:lstStyle/>
          <a:p>
            <a:pPr algn="ctr"/>
            <a:r>
              <a:rPr lang="en-US" sz="2800" dirty="0"/>
              <a:t>Pre-Clearance Result</a:t>
            </a:r>
          </a:p>
        </p:txBody>
      </p:sp>
      <p:pic>
        <p:nvPicPr>
          <p:cNvPr id="4" name="Picture 3">
            <a:extLst>
              <a:ext uri="{FF2B5EF4-FFF2-40B4-BE49-F238E27FC236}">
                <a16:creationId xmlns:a16="http://schemas.microsoft.com/office/drawing/2014/main" id="{E512A8ED-D160-4FDF-B7CD-A843B33E4781}"/>
              </a:ext>
            </a:extLst>
          </p:cNvPr>
          <p:cNvPicPr>
            <a:picLocks noChangeAspect="1"/>
          </p:cNvPicPr>
          <p:nvPr/>
        </p:nvPicPr>
        <p:blipFill>
          <a:blip r:embed="rId6"/>
          <a:stretch>
            <a:fillRect/>
          </a:stretch>
        </p:blipFill>
        <p:spPr>
          <a:xfrm>
            <a:off x="454433" y="1346139"/>
            <a:ext cx="6936967" cy="4978461"/>
          </a:xfrm>
          <a:prstGeom prst="rect">
            <a:avLst/>
          </a:prstGeom>
        </p:spPr>
      </p:pic>
    </p:spTree>
    <p:extLst>
      <p:ext uri="{BB962C8B-B14F-4D97-AF65-F5344CB8AC3E}">
        <p14:creationId xmlns:p14="http://schemas.microsoft.com/office/powerpoint/2010/main" val="269364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867461" y="744870"/>
            <a:ext cx="2866340" cy="601309"/>
          </a:xfrm>
        </p:spPr>
        <p:txBody>
          <a:bodyPr>
            <a:normAutofit/>
          </a:bodyPr>
          <a:lstStyle/>
          <a:p>
            <a:r>
              <a:rPr lang="en-US" sz="2800" dirty="0"/>
              <a:t>Site Evaluation </a:t>
            </a:r>
          </a:p>
        </p:txBody>
      </p:sp>
      <p:sp>
        <p:nvSpPr>
          <p:cNvPr id="5" name="TextBox 4">
            <a:extLst>
              <a:ext uri="{FF2B5EF4-FFF2-40B4-BE49-F238E27FC236}">
                <a16:creationId xmlns:a16="http://schemas.microsoft.com/office/drawing/2014/main" id="{4E05DC19-EBB9-4455-AF17-A30A29FDD629}"/>
              </a:ext>
            </a:extLst>
          </p:cNvPr>
          <p:cNvSpPr txBox="1"/>
          <p:nvPr/>
        </p:nvSpPr>
        <p:spPr>
          <a:xfrm>
            <a:off x="813447" y="1246012"/>
            <a:ext cx="6455735" cy="5942268"/>
          </a:xfrm>
          <a:prstGeom prst="rect">
            <a:avLst/>
          </a:prstGeom>
          <a:noFill/>
        </p:spPr>
        <p:txBody>
          <a:bodyPr wrap="square" rtlCol="0">
            <a:spAutoFit/>
          </a:bodyPr>
          <a:lstStyle/>
          <a:p>
            <a:pPr marL="0" marR="0">
              <a:lnSpc>
                <a:spcPct val="107000"/>
              </a:lnSpc>
              <a:spcBef>
                <a:spcPts val="0"/>
              </a:spcBef>
              <a:spcAft>
                <a:spcPts val="8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two primary objectives in evaluating a site are:</a:t>
            </a:r>
          </a:p>
          <a:p>
            <a:pPr marL="171450" marR="0" indent="-171450">
              <a:lnSpc>
                <a:spcPct val="107000"/>
              </a:lnSpc>
              <a:spcBef>
                <a:spcPts val="0"/>
              </a:spcBef>
              <a:spcAft>
                <a:spcPts val="800"/>
              </a:spcAft>
              <a:buClr>
                <a:schemeClr val="accent1"/>
              </a:buClr>
              <a:buFont typeface="Arial" panose="020B0604020202020204" pitchFamily="34" charset="0"/>
              <a:buChar cha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ensure that the soil is permeable and will accept wastewater effluent for a long time without causing sewage to backup or surface, and, </a:t>
            </a:r>
          </a:p>
          <a:p>
            <a:pPr marL="171450" marR="0" indent="-171450">
              <a:lnSpc>
                <a:spcPct val="107000"/>
              </a:lnSpc>
              <a:spcBef>
                <a:spcPts val="0"/>
              </a:spcBef>
              <a:spcAft>
                <a:spcPts val="800"/>
              </a:spcAft>
              <a:buClr>
                <a:schemeClr val="accent1"/>
              </a:buClr>
              <a:buFont typeface="Arial" panose="020B0604020202020204" pitchFamily="34" charset="0"/>
              <a:buChar cha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ensure that the wastewater is adequately treated by the soil to limit bacterial or nutrient contamination of groundwater, surface water or drinking water.</a:t>
            </a:r>
          </a:p>
          <a:p>
            <a:pPr marR="0">
              <a:lnSpc>
                <a:spcPct val="107000"/>
              </a:lnSpc>
              <a:spcBef>
                <a:spcPts val="0"/>
              </a:spcBef>
              <a:spcAft>
                <a:spcPts val="800"/>
              </a:spcAft>
              <a:buClr>
                <a:schemeClr val="accent1"/>
              </a:buCl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Soils that meet both objectives are permeable (coarse) enough to allow effluent to flow down through the soil horizons yet fine enough to filter or treat the effluent before reaching groundwater. To adequately treat the wastewater, the soil should be unsaturated condition. If the groundwater is too near (closer than 4') the bottom of the disposal trench, contaminants can reach the groundwater without adequate treatment. Saturated soils will also cause anaerobic conditions and chemical changes that can inhibit infiltration of effluent causing a system to surface or back up. </a:t>
            </a:r>
          </a:p>
          <a:p>
            <a:pPr marR="0">
              <a:lnSpc>
                <a:spcPct val="107000"/>
              </a:lnSpc>
              <a:spcBef>
                <a:spcPts val="0"/>
              </a:spcBef>
              <a:spcAft>
                <a:spcPts val="800"/>
              </a:spcAft>
              <a:buClr>
                <a:schemeClr val="accent1"/>
              </a:buClr>
            </a:pP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Site Evaluation Components</a:t>
            </a:r>
          </a:p>
          <a:p>
            <a:pPr marR="0">
              <a:lnSpc>
                <a:spcPct val="107000"/>
              </a:lnSpc>
              <a:spcBef>
                <a:spcPts val="0"/>
              </a:spcBef>
              <a:spcAft>
                <a:spcPts val="800"/>
              </a:spcAft>
              <a:buClr>
                <a:schemeClr val="accent1"/>
              </a:buCl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 site evaluation consists of several parts:</a:t>
            </a:r>
          </a:p>
          <a:p>
            <a:pPr marL="285750" marR="0" indent="-285750">
              <a:lnSpc>
                <a:spcPct val="107000"/>
              </a:lnSpc>
              <a:spcBef>
                <a:spcPts val="0"/>
              </a:spcBef>
              <a:spcAft>
                <a:spcPts val="800"/>
              </a:spcAft>
              <a:buClr>
                <a:schemeClr val="accent1"/>
              </a:buClr>
              <a:buFont typeface="Wingdings" panose="05000000000000000000" pitchFamily="2" charset="2"/>
              <a:buChar char="Ø"/>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Assessing the physical characteristics of a parcel</a:t>
            </a:r>
          </a:p>
          <a:p>
            <a:pPr marL="285750" marR="0" indent="-285750">
              <a:lnSpc>
                <a:spcPct val="107000"/>
              </a:lnSpc>
              <a:spcBef>
                <a:spcPts val="0"/>
              </a:spcBef>
              <a:spcAft>
                <a:spcPts val="800"/>
              </a:spcAft>
              <a:buClr>
                <a:schemeClr val="accent1"/>
              </a:buClr>
              <a:buFont typeface="Wingdings" panose="05000000000000000000" pitchFamily="2" charset="2"/>
              <a:buChar char="Ø"/>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Evaluating the soils</a:t>
            </a:r>
          </a:p>
          <a:p>
            <a:pPr marL="285750" marR="0" indent="-285750">
              <a:lnSpc>
                <a:spcPct val="107000"/>
              </a:lnSpc>
              <a:spcBef>
                <a:spcPts val="0"/>
              </a:spcBef>
              <a:spcAft>
                <a:spcPts val="800"/>
              </a:spcAft>
              <a:buClr>
                <a:schemeClr val="accent1"/>
              </a:buClr>
              <a:buFont typeface="Wingdings" panose="05000000000000000000" pitchFamily="2" charset="2"/>
              <a:buChar char="Ø"/>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Submitting a complete report</a:t>
            </a:r>
          </a:p>
          <a:p>
            <a:pPr marR="0">
              <a:lnSpc>
                <a:spcPct val="107000"/>
              </a:lnSpc>
              <a:spcBef>
                <a:spcPts val="0"/>
              </a:spcBef>
              <a:spcAft>
                <a:spcPts val="800"/>
              </a:spcAft>
              <a:buClr>
                <a:schemeClr val="accent1"/>
              </a:buClr>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Clr>
                <a:schemeClr val="accent1"/>
              </a:buClr>
            </a:pP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602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867461" y="744870"/>
            <a:ext cx="2866340" cy="601309"/>
          </a:xfrm>
        </p:spPr>
        <p:txBody>
          <a:bodyPr>
            <a:normAutofit/>
          </a:bodyPr>
          <a:lstStyle/>
          <a:p>
            <a:r>
              <a:rPr lang="en-US" sz="2800" dirty="0"/>
              <a:t>LAMP </a:t>
            </a:r>
          </a:p>
        </p:txBody>
      </p:sp>
      <p:sp>
        <p:nvSpPr>
          <p:cNvPr id="5" name="TextBox 4">
            <a:extLst>
              <a:ext uri="{FF2B5EF4-FFF2-40B4-BE49-F238E27FC236}">
                <a16:creationId xmlns:a16="http://schemas.microsoft.com/office/drawing/2014/main" id="{4E05DC19-EBB9-4455-AF17-A30A29FDD629}"/>
              </a:ext>
            </a:extLst>
          </p:cNvPr>
          <p:cNvSpPr txBox="1"/>
          <p:nvPr/>
        </p:nvSpPr>
        <p:spPr>
          <a:xfrm>
            <a:off x="813447" y="1246011"/>
            <a:ext cx="6654153" cy="4404026"/>
          </a:xfrm>
          <a:prstGeom prst="rect">
            <a:avLst/>
          </a:prstGeom>
          <a:noFill/>
        </p:spPr>
        <p:txBody>
          <a:bodyPr wrap="square" rtlCol="0">
            <a:spAutoFit/>
          </a:bodyPr>
          <a:lstStyle/>
          <a:p>
            <a:pPr marL="0" marR="0">
              <a:lnSpc>
                <a:spcPct val="107000"/>
              </a:lnSpc>
              <a:spcBef>
                <a:spcPts val="0"/>
              </a:spcBef>
              <a:spcAft>
                <a:spcPts val="800"/>
              </a:spcAft>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Local Area Management Plan (LAMP)</a:t>
            </a:r>
          </a:p>
          <a:p>
            <a:pPr marL="0" marR="0">
              <a:lnSpc>
                <a:spcPct val="107000"/>
              </a:lnSpc>
              <a:spcBef>
                <a:spcPts val="0"/>
              </a:spcBef>
              <a:spcAft>
                <a:spcPts val="800"/>
              </a:spcAft>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For Onsite Wastewater Treatment Systems (Septic Systems)</a:t>
            </a:r>
          </a:p>
          <a:p>
            <a:pPr marL="0" marR="0">
              <a:lnSpc>
                <a:spcPct val="107000"/>
              </a:lnSpc>
              <a:spcBef>
                <a:spcPts val="0"/>
              </a:spcBef>
              <a:spcAft>
                <a:spcPts val="800"/>
              </a:spcAft>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Draft Local Area Management Program (LAMP) has been prepared to guide the permitting and oversight of Onsite Wastewater Treatment Systems (OWTS, also known as septic systems). This LAMP is produced in accordance with requirements set forth by the State Water Resources Control Board (State Board) in the State OWTS Policy (2013) for County permitting of OWTS.</a:t>
            </a:r>
          </a:p>
          <a:p>
            <a:pPr marL="0" marR="0">
              <a:lnSpc>
                <a:spcPct val="107000"/>
              </a:lnSpc>
              <a:spcBef>
                <a:spcPts val="0"/>
              </a:spcBef>
              <a:spcAft>
                <a:spcPts val="800"/>
              </a:spcAft>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purpose of the LAMP is to provide for the continued use of OWTS in Santa Cruz County while providing protection of water quality and public health. Due to historical development patterns, local climate, geology and soils, a majority of the 27,700 existing OWTS could not meet the State Tier 1 Standards for Low Risk systems. However, with appropriate standards and management approaches, systems can be upgraded and utilized to continue to meet housing needs, recharge groundwater basins, and protect water qual</a:t>
            </a:r>
            <a:r>
              <a:rPr lang="en-US" sz="1400" b="0" i="0" dirty="0">
                <a:solidFill>
                  <a:srgbClr val="000000"/>
                </a:solidFill>
                <a:effectLst/>
                <a:latin typeface="Arial" panose="020B0604020202020204" pitchFamily="34" charset="0"/>
                <a:cs typeface="Arial" panose="020B0604020202020204" pitchFamily="34" charset="0"/>
              </a:rPr>
              <a:t>ity. The LAMP is an expansion, refinement, and update of successful wastewater management approaches conducted by Santa Cruz County since 1985.</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068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867461" y="744870"/>
            <a:ext cx="2942541" cy="442532"/>
          </a:xfrm>
        </p:spPr>
        <p:txBody>
          <a:bodyPr>
            <a:normAutofit fontScale="90000"/>
          </a:bodyPr>
          <a:lstStyle/>
          <a:p>
            <a:r>
              <a:rPr lang="en-US" sz="3100" dirty="0"/>
              <a:t>Permits</a:t>
            </a:r>
            <a:r>
              <a:rPr lang="en-US" sz="2400" dirty="0"/>
              <a:t> </a:t>
            </a:r>
          </a:p>
        </p:txBody>
      </p:sp>
      <p:sp>
        <p:nvSpPr>
          <p:cNvPr id="6" name="Content Placeholder 5">
            <a:extLst>
              <a:ext uri="{FF2B5EF4-FFF2-40B4-BE49-F238E27FC236}">
                <a16:creationId xmlns:a16="http://schemas.microsoft.com/office/drawing/2014/main" id="{10C23ADE-BCC5-4F3E-B65D-13AB9406B745}"/>
              </a:ext>
            </a:extLst>
          </p:cNvPr>
          <p:cNvSpPr>
            <a:spLocks noGrp="1"/>
          </p:cNvSpPr>
          <p:nvPr>
            <p:ph idx="1"/>
          </p:nvPr>
        </p:nvSpPr>
        <p:spPr>
          <a:xfrm>
            <a:off x="636145" y="1115118"/>
            <a:ext cx="6347714" cy="5420467"/>
          </a:xfrm>
        </p:spPr>
        <p:txBody>
          <a:bodyPr>
            <a:normAutofit fontScale="47500" lnSpcReduction="20000"/>
          </a:bodyPr>
          <a:lstStyle/>
          <a:p>
            <a:pPr marL="0" indent="0">
              <a:buNone/>
            </a:pPr>
            <a:endParaRPr lang="en-US" dirty="0">
              <a:solidFill>
                <a:srgbClr val="000000"/>
              </a:solidFill>
              <a:latin typeface="Arial" panose="020B0604020202020204" pitchFamily="34" charset="0"/>
              <a:cs typeface="Arial" panose="020B0604020202020204" pitchFamily="34" charset="0"/>
            </a:endParaRPr>
          </a:p>
          <a:p>
            <a:pPr lvl="1"/>
            <a:r>
              <a:rPr lang="en-US" sz="2500" dirty="0">
                <a:solidFill>
                  <a:srgbClr val="0000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Application for Sewage Disposal Permit</a:t>
            </a:r>
            <a:endParaRPr lang="en-US" sz="2500" dirty="0">
              <a:solidFill>
                <a:srgbClr val="000000"/>
              </a:solidFill>
              <a:latin typeface="Arial" panose="020B0604020202020204" pitchFamily="34" charset="0"/>
              <a:cs typeface="Arial" panose="020B0604020202020204" pitchFamily="34" charset="0"/>
            </a:endParaRPr>
          </a:p>
          <a:p>
            <a:pPr lvl="1"/>
            <a:r>
              <a:rPr lang="en-US" sz="2500" dirty="0">
                <a:solidFill>
                  <a:srgbClr val="00000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Sewage Disposal Technical Information Checklist </a:t>
            </a:r>
            <a:endParaRPr lang="en-US" sz="2500" dirty="0">
              <a:solidFill>
                <a:srgbClr val="000000"/>
              </a:solidFill>
              <a:latin typeface="Arial" panose="020B0604020202020204" pitchFamily="34" charset="0"/>
              <a:cs typeface="Arial" panose="020B0604020202020204" pitchFamily="34" charset="0"/>
            </a:endParaRPr>
          </a:p>
          <a:p>
            <a:pPr lvl="1"/>
            <a:r>
              <a:rPr lang="en-US" sz="2500" dirty="0">
                <a:solidFill>
                  <a:srgbClr val="00000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Sewage Disposal Application Checklist </a:t>
            </a:r>
            <a:endParaRPr lang="en-US" sz="2500" dirty="0">
              <a:solidFill>
                <a:srgbClr val="000000"/>
              </a:solidFill>
              <a:latin typeface="Arial" panose="020B0604020202020204" pitchFamily="34" charset="0"/>
              <a:cs typeface="Arial" panose="020B0604020202020204" pitchFamily="34" charset="0"/>
            </a:endParaRPr>
          </a:p>
          <a:p>
            <a:pPr lvl="1"/>
            <a:r>
              <a:rPr lang="en-US" sz="2500" dirty="0">
                <a:solidFill>
                  <a:srgbClr val="00000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Site Plan Requirements </a:t>
            </a:r>
            <a:endParaRPr lang="en-US" sz="2500" dirty="0">
              <a:solidFill>
                <a:srgbClr val="000000"/>
              </a:solidFill>
              <a:latin typeface="Arial" panose="020B0604020202020204" pitchFamily="34" charset="0"/>
              <a:cs typeface="Arial" panose="020B0604020202020204" pitchFamily="34" charset="0"/>
            </a:endParaRPr>
          </a:p>
          <a:p>
            <a:pPr lvl="1"/>
            <a:r>
              <a:rPr lang="en-US" sz="2500" dirty="0">
                <a:solidFill>
                  <a:srgbClr val="000000"/>
                </a:solidFill>
                <a:latin typeface="Arial" panose="020B0604020202020204" pitchFamily="34" charset="0"/>
                <a:cs typeface="Arial" panose="020B0604020202020204" pitchFamily="34" charset="0"/>
              </a:rPr>
              <a:t>Major : Are repairs made that consists of repairs to the leach fields.</a:t>
            </a:r>
          </a:p>
          <a:p>
            <a:pPr lvl="2"/>
            <a:r>
              <a:rPr lang="en-US" sz="2500" b="0" i="0" dirty="0">
                <a:solidFill>
                  <a:srgbClr val="000000"/>
                </a:solidFill>
                <a:effectLst/>
                <a:latin typeface="Arial" panose="020B0604020202020204" pitchFamily="34" charset="0"/>
                <a:cs typeface="Arial" panose="020B0604020202020204" pitchFamily="34" charset="0"/>
              </a:rPr>
              <a:t>Replacement/Repair of leach line, whole or segment, within existing trench</a:t>
            </a:r>
          </a:p>
          <a:p>
            <a:pPr lvl="2"/>
            <a:r>
              <a:rPr lang="en-US" sz="2500" b="0" i="0" dirty="0">
                <a:solidFill>
                  <a:srgbClr val="000000"/>
                </a:solidFill>
                <a:effectLst/>
                <a:latin typeface="Arial" panose="020B0604020202020204" pitchFamily="34" charset="0"/>
                <a:cs typeface="Arial" panose="020B0604020202020204" pitchFamily="34" charset="0"/>
              </a:rPr>
              <a:t>Replacement/Repair of dispersal chamber, whole or segment, within existing chamber trench</a:t>
            </a:r>
          </a:p>
          <a:p>
            <a:pPr lvl="2"/>
            <a:r>
              <a:rPr lang="en-US" sz="2500" b="0" i="0" dirty="0">
                <a:solidFill>
                  <a:srgbClr val="000000"/>
                </a:solidFill>
                <a:effectLst/>
                <a:latin typeface="Arial" panose="020B0604020202020204" pitchFamily="34" charset="0"/>
                <a:cs typeface="Arial" panose="020B0604020202020204" pitchFamily="34" charset="0"/>
              </a:rPr>
              <a:t>Repair of Pretreatment Unit</a:t>
            </a:r>
            <a:endParaRPr lang="en-US" sz="2500" dirty="0">
              <a:solidFill>
                <a:srgbClr val="000000"/>
              </a:solidFill>
              <a:latin typeface="Arial" panose="020B0604020202020204" pitchFamily="34" charset="0"/>
              <a:cs typeface="Arial" panose="020B0604020202020204" pitchFamily="34" charset="0"/>
            </a:endParaRPr>
          </a:p>
          <a:p>
            <a:pPr lvl="1"/>
            <a:r>
              <a:rPr lang="en-US" sz="2500" dirty="0">
                <a:solidFill>
                  <a:srgbClr val="000000"/>
                </a:solidFill>
                <a:latin typeface="Arial" panose="020B0604020202020204" pitchFamily="34" charset="0"/>
                <a:cs typeface="Arial" panose="020B0604020202020204" pitchFamily="34" charset="0"/>
              </a:rPr>
              <a:t>Minor : Repairs to the system components.</a:t>
            </a:r>
          </a:p>
          <a:p>
            <a:pPr lvl="2"/>
            <a:r>
              <a:rPr lang="en-US" sz="2500" dirty="0">
                <a:solidFill>
                  <a:srgbClr val="000000"/>
                </a:solidFill>
                <a:latin typeface="Arial" panose="020B0604020202020204" pitchFamily="34" charset="0"/>
                <a:cs typeface="Arial" panose="020B0604020202020204" pitchFamily="34" charset="0"/>
              </a:rPr>
              <a:t>Risers</a:t>
            </a:r>
          </a:p>
          <a:p>
            <a:pPr lvl="2"/>
            <a:r>
              <a:rPr lang="en-US" sz="2500" dirty="0">
                <a:solidFill>
                  <a:srgbClr val="000000"/>
                </a:solidFill>
                <a:latin typeface="Arial" panose="020B0604020202020204" pitchFamily="34" charset="0"/>
                <a:cs typeface="Arial" panose="020B0604020202020204" pitchFamily="34" charset="0"/>
              </a:rPr>
              <a:t>Sanitary Tees</a:t>
            </a:r>
          </a:p>
          <a:p>
            <a:pPr lvl="2"/>
            <a:r>
              <a:rPr lang="en-US" sz="2500" dirty="0">
                <a:solidFill>
                  <a:srgbClr val="000000"/>
                </a:solidFill>
                <a:latin typeface="Arial" panose="020B0604020202020204" pitchFamily="34" charset="0"/>
                <a:cs typeface="Arial" panose="020B0604020202020204" pitchFamily="34" charset="0"/>
              </a:rPr>
              <a:t>Effluent Filters </a:t>
            </a:r>
          </a:p>
          <a:p>
            <a:pPr lvl="2"/>
            <a:r>
              <a:rPr lang="en-US" sz="2500" dirty="0">
                <a:solidFill>
                  <a:srgbClr val="000000"/>
                </a:solidFill>
                <a:latin typeface="Arial" panose="020B0604020202020204" pitchFamily="34" charset="0"/>
                <a:cs typeface="Arial" panose="020B0604020202020204" pitchFamily="34" charset="0"/>
              </a:rPr>
              <a:t>Diversion Valves</a:t>
            </a:r>
          </a:p>
          <a:p>
            <a:pPr lvl="2"/>
            <a:r>
              <a:rPr lang="en-US" sz="2500" dirty="0">
                <a:solidFill>
                  <a:srgbClr val="000000"/>
                </a:solidFill>
                <a:latin typeface="Arial" panose="020B0604020202020204" pitchFamily="34" charset="0"/>
                <a:cs typeface="Arial" panose="020B0604020202020204" pitchFamily="34" charset="0"/>
              </a:rPr>
              <a:t>Distribution Box</a:t>
            </a:r>
          </a:p>
          <a:p>
            <a:pPr lvl="2"/>
            <a:r>
              <a:rPr lang="en-US" sz="2500" dirty="0">
                <a:solidFill>
                  <a:srgbClr val="000000"/>
                </a:solidFill>
                <a:latin typeface="Arial" panose="020B0604020202020204" pitchFamily="34" charset="0"/>
                <a:cs typeface="Arial" panose="020B0604020202020204" pitchFamily="34" charset="0"/>
              </a:rPr>
              <a:t>Sewer Line from House to Septic Tank</a:t>
            </a:r>
          </a:p>
          <a:p>
            <a:pPr lvl="2"/>
            <a:r>
              <a:rPr lang="en-US" sz="2500" dirty="0">
                <a:solidFill>
                  <a:srgbClr val="000000"/>
                </a:solidFill>
                <a:latin typeface="Arial" panose="020B0604020202020204" pitchFamily="34" charset="0"/>
                <a:cs typeface="Arial" panose="020B0604020202020204" pitchFamily="34" charset="0"/>
              </a:rPr>
              <a:t>Sewer Line from Tank to D-Box</a:t>
            </a:r>
          </a:p>
          <a:p>
            <a:pPr lvl="2"/>
            <a:r>
              <a:rPr lang="en-US" sz="2500" dirty="0">
                <a:solidFill>
                  <a:srgbClr val="000000"/>
                </a:solidFill>
                <a:latin typeface="Arial" panose="020B0604020202020204" pitchFamily="34" charset="0"/>
                <a:cs typeface="Arial" panose="020B0604020202020204" pitchFamily="34" charset="0"/>
              </a:rPr>
              <a:t>Solid Sewer Line Connecting D-Boxes</a:t>
            </a:r>
          </a:p>
          <a:p>
            <a:pPr lvl="1"/>
            <a:r>
              <a:rPr lang="en-US" sz="2500" dirty="0">
                <a:solidFill>
                  <a:srgbClr val="000000"/>
                </a:solidFill>
                <a:latin typeface="Arial" panose="020B0604020202020204" pitchFamily="34" charset="0"/>
                <a:cs typeface="Arial" panose="020B0604020202020204" pitchFamily="34" charset="0"/>
              </a:rPr>
              <a:t>Tank Only (Replacement of damage tanks body)</a:t>
            </a:r>
          </a:p>
        </p:txBody>
      </p:sp>
    </p:spTree>
    <p:extLst>
      <p:ext uri="{BB962C8B-B14F-4D97-AF65-F5344CB8AC3E}">
        <p14:creationId xmlns:p14="http://schemas.microsoft.com/office/powerpoint/2010/main" val="1831118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228600" y="890040"/>
            <a:ext cx="2942541" cy="442532"/>
          </a:xfrm>
        </p:spPr>
        <p:txBody>
          <a:bodyPr>
            <a:normAutofit fontScale="90000"/>
          </a:bodyPr>
          <a:lstStyle/>
          <a:p>
            <a:pPr algn="ctr"/>
            <a:r>
              <a:rPr lang="en-US" sz="3100" dirty="0"/>
              <a:t>Permits</a:t>
            </a:r>
            <a:r>
              <a:rPr lang="en-US" sz="2400" dirty="0"/>
              <a:t> </a:t>
            </a:r>
          </a:p>
        </p:txBody>
      </p:sp>
      <p:sp>
        <p:nvSpPr>
          <p:cNvPr id="6" name="Content Placeholder 5">
            <a:extLst>
              <a:ext uri="{FF2B5EF4-FFF2-40B4-BE49-F238E27FC236}">
                <a16:creationId xmlns:a16="http://schemas.microsoft.com/office/drawing/2014/main" id="{10C23ADE-BCC5-4F3E-B65D-13AB9406B745}"/>
              </a:ext>
            </a:extLst>
          </p:cNvPr>
          <p:cNvSpPr>
            <a:spLocks noGrp="1"/>
          </p:cNvSpPr>
          <p:nvPr>
            <p:ph idx="1"/>
          </p:nvPr>
        </p:nvSpPr>
        <p:spPr>
          <a:xfrm>
            <a:off x="835656" y="1253301"/>
            <a:ext cx="6347714" cy="5513354"/>
          </a:xfrm>
        </p:spPr>
        <p:txBody>
          <a:bodyPr>
            <a:normAutofit/>
          </a:bodyPr>
          <a:lstStyle/>
          <a:p>
            <a:pPr marL="0" indent="0">
              <a:buNone/>
            </a:pPr>
            <a:endParaRPr lang="en-US" dirty="0">
              <a:solidFill>
                <a:srgbClr val="008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New Systems </a:t>
            </a:r>
          </a:p>
          <a:p>
            <a:pPr lvl="1"/>
            <a:r>
              <a:rPr lang="en-US" sz="1800" dirty="0">
                <a:solidFill>
                  <a:srgbClr val="000000"/>
                </a:solidFill>
                <a:latin typeface="Arial" panose="020B0604020202020204" pitchFamily="34" charset="0"/>
                <a:cs typeface="Arial" panose="020B0604020202020204" pitchFamily="34" charset="0"/>
              </a:rPr>
              <a:t>Standard System are submitted and reviewed through the RPC. Working with the designer and applicant to submit a complete package that meets the design parameters from the site evaluation. </a:t>
            </a:r>
          </a:p>
          <a:p>
            <a:pPr marL="742950" marR="0" lvl="1" indent="-285750" algn="l" defTabSz="457200" rtl="0" eaLnBrk="1" fontAlgn="auto" latinLnBrk="0" hangingPunct="1">
              <a:lnSpc>
                <a:spcPct val="100000"/>
              </a:lnSpc>
              <a:spcBef>
                <a:spcPts val="1000"/>
              </a:spcBef>
              <a:spcAft>
                <a:spcPts val="0"/>
              </a:spcAft>
              <a:buClr>
                <a:srgbClr val="006600"/>
              </a:buClr>
              <a:buSzPct val="80000"/>
              <a:buFont typeface="Wingdings 3"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Application for Sewage Disposal Permit</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742950" marR="0" lvl="1" indent="-285750" algn="l" defTabSz="457200" rtl="0" eaLnBrk="1" fontAlgn="auto" latinLnBrk="0" hangingPunct="1">
              <a:lnSpc>
                <a:spcPct val="100000"/>
              </a:lnSpc>
              <a:spcBef>
                <a:spcPts val="1000"/>
              </a:spcBef>
              <a:spcAft>
                <a:spcPts val="0"/>
              </a:spcAft>
              <a:buClr>
                <a:srgbClr val="006600"/>
              </a:buClr>
              <a:buSzPct val="80000"/>
              <a:buFont typeface="Wingdings 3"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Sewage Disposal Technical Information Checklist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742950" marR="0" lvl="1" indent="-285750" algn="l" defTabSz="457200" rtl="0" eaLnBrk="1" fontAlgn="auto" latinLnBrk="0" hangingPunct="1">
              <a:lnSpc>
                <a:spcPct val="100000"/>
              </a:lnSpc>
              <a:spcBef>
                <a:spcPts val="1000"/>
              </a:spcBef>
              <a:spcAft>
                <a:spcPts val="0"/>
              </a:spcAft>
              <a:buClr>
                <a:srgbClr val="006600"/>
              </a:buClr>
              <a:buSzPct val="80000"/>
              <a:buFont typeface="Wingdings 3"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Sewage Disposal Application Checklist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742950" marR="0" lvl="1" indent="-285750" algn="l" defTabSz="457200" rtl="0" eaLnBrk="1" fontAlgn="auto" latinLnBrk="0" hangingPunct="1">
              <a:lnSpc>
                <a:spcPct val="100000"/>
              </a:lnSpc>
              <a:spcBef>
                <a:spcPts val="1000"/>
              </a:spcBef>
              <a:spcAft>
                <a:spcPts val="0"/>
              </a:spcAft>
              <a:buClr>
                <a:srgbClr val="006600"/>
              </a:buClr>
              <a:buSzPct val="80000"/>
              <a:buFont typeface="Wingdings 3"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Site Plan Requirements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lvl="2"/>
            <a:r>
              <a:rPr lang="en-US" sz="1800" dirty="0">
                <a:solidFill>
                  <a:srgbClr val="000000"/>
                </a:solidFill>
                <a:latin typeface="Arial" panose="020B0604020202020204" pitchFamily="34" charset="0"/>
                <a:cs typeface="Arial" panose="020B0604020202020204" pitchFamily="34" charset="0"/>
              </a:rPr>
              <a:t>Specification of proposed Components </a:t>
            </a:r>
          </a:p>
          <a:p>
            <a:pPr lvl="2"/>
            <a:r>
              <a:rPr lang="en-US" sz="1800" dirty="0">
                <a:solidFill>
                  <a:srgbClr val="000000"/>
                </a:solidFill>
                <a:latin typeface="Arial" panose="020B0604020202020204" pitchFamily="34" charset="0"/>
                <a:cs typeface="Arial" panose="020B0604020202020204" pitchFamily="34" charset="0"/>
              </a:rPr>
              <a:t>Percolation Data</a:t>
            </a:r>
          </a:p>
          <a:p>
            <a:pPr lvl="2"/>
            <a:r>
              <a:rPr lang="en-US" sz="1800" dirty="0">
                <a:solidFill>
                  <a:srgbClr val="000000"/>
                </a:solidFill>
                <a:latin typeface="Arial" panose="020B0604020202020204" pitchFamily="34" charset="0"/>
                <a:cs typeface="Arial" panose="020B0604020202020204" pitchFamily="34" charset="0"/>
              </a:rPr>
              <a:t>Soils Profile </a:t>
            </a:r>
          </a:p>
          <a:p>
            <a:pPr lvl="2"/>
            <a:endParaRPr lang="en-US" sz="1800" dirty="0">
              <a:solidFill>
                <a:srgbClr val="000000"/>
              </a:solidFill>
              <a:latin typeface="Arial" panose="020B0604020202020204" pitchFamily="34" charset="0"/>
              <a:cs typeface="Arial" panose="020B0604020202020204" pitchFamily="34" charset="0"/>
            </a:endParaRPr>
          </a:p>
          <a:p>
            <a:pPr lvl="1"/>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29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5" name="TextBox 4">
            <a:extLst>
              <a:ext uri="{FF2B5EF4-FFF2-40B4-BE49-F238E27FC236}">
                <a16:creationId xmlns:a16="http://schemas.microsoft.com/office/drawing/2014/main" id="{E08034D0-8B38-40D7-BB27-4737A6B9D691}"/>
              </a:ext>
            </a:extLst>
          </p:cNvPr>
          <p:cNvSpPr txBox="1"/>
          <p:nvPr/>
        </p:nvSpPr>
        <p:spPr>
          <a:xfrm>
            <a:off x="955158" y="2133600"/>
            <a:ext cx="5102686" cy="400110"/>
          </a:xfrm>
          <a:prstGeom prst="rect">
            <a:avLst/>
          </a:prstGeom>
          <a:noFill/>
        </p:spPr>
        <p:txBody>
          <a:bodyPr wrap="square" rtlCol="0">
            <a:spAutoFit/>
          </a:bodyPr>
          <a:lstStyle/>
          <a:p>
            <a:pPr algn="ctr"/>
            <a:r>
              <a:rPr lang="en-US" sz="2000" b="1" dirty="0">
                <a:solidFill>
                  <a:schemeClr val="accent1">
                    <a:lumMod val="75000"/>
                  </a:schemeClr>
                </a:solidFill>
                <a:latin typeface="Arial" panose="020B0604020202020204" pitchFamily="34" charset="0"/>
                <a:cs typeface="Arial" panose="020B0604020202020204" pitchFamily="34" charset="0"/>
              </a:rPr>
              <a:t>PRIMARY CONTACTS</a:t>
            </a:r>
          </a:p>
        </p:txBody>
      </p:sp>
      <p:sp>
        <p:nvSpPr>
          <p:cNvPr id="9" name="TextBox 8">
            <a:extLst>
              <a:ext uri="{FF2B5EF4-FFF2-40B4-BE49-F238E27FC236}">
                <a16:creationId xmlns:a16="http://schemas.microsoft.com/office/drawing/2014/main" id="{F238792E-9628-4A56-B3AF-B75B61995EC5}"/>
              </a:ext>
            </a:extLst>
          </p:cNvPr>
          <p:cNvSpPr txBox="1"/>
          <p:nvPr/>
        </p:nvSpPr>
        <p:spPr>
          <a:xfrm>
            <a:off x="762002" y="1143000"/>
            <a:ext cx="5760719" cy="553998"/>
          </a:xfrm>
          <a:prstGeom prst="rect">
            <a:avLst/>
          </a:prstGeom>
          <a:noFill/>
        </p:spPr>
        <p:txBody>
          <a:bodyPr wrap="square" rtlCol="0">
            <a:spAutoFit/>
          </a:bodyPr>
          <a:lstStyle/>
          <a:p>
            <a:pPr algn="ctr"/>
            <a:r>
              <a:rPr lang="en-US" sz="3000" b="1" dirty="0">
                <a:solidFill>
                  <a:schemeClr val="accent1">
                    <a:lumMod val="75000"/>
                  </a:schemeClr>
                </a:solidFill>
              </a:rPr>
              <a:t>RECOVERY PERMIT CENTER</a:t>
            </a:r>
          </a:p>
        </p:txBody>
      </p:sp>
      <p:sp>
        <p:nvSpPr>
          <p:cNvPr id="2" name="TextBox 1">
            <a:extLst>
              <a:ext uri="{FF2B5EF4-FFF2-40B4-BE49-F238E27FC236}">
                <a16:creationId xmlns:a16="http://schemas.microsoft.com/office/drawing/2014/main" id="{7C80C612-655A-421E-BDAF-EE22005BDE40}"/>
              </a:ext>
            </a:extLst>
          </p:cNvPr>
          <p:cNvSpPr txBox="1"/>
          <p:nvPr/>
        </p:nvSpPr>
        <p:spPr>
          <a:xfrm>
            <a:off x="1009767" y="2819400"/>
            <a:ext cx="6063095" cy="2031325"/>
          </a:xfrm>
          <a:prstGeom prst="rect">
            <a:avLst/>
          </a:prstGeom>
          <a:noFill/>
        </p:spPr>
        <p:txBody>
          <a:bodyPr wrap="square" numCol="2" rtlCol="0">
            <a:spAutoFit/>
          </a:bodyPr>
          <a:lstStyle/>
          <a:p>
            <a:pPr>
              <a:lnSpc>
                <a:spcPts val="2500"/>
              </a:lnSpc>
            </a:pPr>
            <a:r>
              <a:rPr lang="en-US" dirty="0">
                <a:solidFill>
                  <a:schemeClr val="accent1">
                    <a:lumMod val="75000"/>
                  </a:schemeClr>
                </a:solidFill>
              </a:rPr>
              <a:t>Mike Renner, CBO</a:t>
            </a:r>
          </a:p>
          <a:p>
            <a:pPr>
              <a:lnSpc>
                <a:spcPts val="2500"/>
              </a:lnSpc>
            </a:pPr>
            <a:r>
              <a:rPr lang="en-US" dirty="0">
                <a:solidFill>
                  <a:schemeClr val="accent1">
                    <a:lumMod val="75000"/>
                  </a:schemeClr>
                </a:solidFill>
              </a:rPr>
              <a:t>(925) 785-3581</a:t>
            </a:r>
          </a:p>
          <a:p>
            <a:pPr>
              <a:lnSpc>
                <a:spcPts val="2500"/>
              </a:lnSpc>
            </a:pPr>
            <a:r>
              <a:rPr lang="en-US" dirty="0">
                <a:solidFill>
                  <a:schemeClr val="accent1">
                    <a:lumMod val="75000"/>
                  </a:schemeClr>
                </a:solidFill>
              </a:rPr>
              <a:t>mrenner@4leafinc.com</a:t>
            </a:r>
          </a:p>
          <a:p>
            <a:pPr>
              <a:lnSpc>
                <a:spcPts val="2500"/>
              </a:lnSpc>
            </a:pPr>
            <a:endParaRPr lang="en-US" dirty="0">
              <a:solidFill>
                <a:schemeClr val="accent1">
                  <a:lumMod val="75000"/>
                </a:schemeClr>
              </a:solidFill>
            </a:endParaRPr>
          </a:p>
          <a:p>
            <a:pPr>
              <a:lnSpc>
                <a:spcPts val="2500"/>
              </a:lnSpc>
            </a:pPr>
            <a:endParaRPr lang="en-US" dirty="0">
              <a:solidFill>
                <a:schemeClr val="accent1">
                  <a:lumMod val="75000"/>
                </a:schemeClr>
              </a:solidFill>
            </a:endParaRPr>
          </a:p>
          <a:p>
            <a:pPr>
              <a:lnSpc>
                <a:spcPts val="2500"/>
              </a:lnSpc>
            </a:pPr>
            <a:endParaRPr lang="en-US" dirty="0">
              <a:solidFill>
                <a:schemeClr val="accent1">
                  <a:lumMod val="75000"/>
                </a:schemeClr>
              </a:solidFill>
            </a:endParaRPr>
          </a:p>
          <a:p>
            <a:pPr marL="401638" indent="-401638">
              <a:lnSpc>
                <a:spcPts val="2500"/>
              </a:lnSpc>
            </a:pPr>
            <a:r>
              <a:rPr lang="en-US" dirty="0">
                <a:solidFill>
                  <a:schemeClr val="accent1">
                    <a:lumMod val="75000"/>
                  </a:schemeClr>
                </a:solidFill>
              </a:rPr>
              <a:t>Marcus Johnson</a:t>
            </a:r>
          </a:p>
          <a:p>
            <a:pPr>
              <a:lnSpc>
                <a:spcPts val="2500"/>
              </a:lnSpc>
            </a:pPr>
            <a:r>
              <a:rPr lang="en-US" dirty="0">
                <a:solidFill>
                  <a:schemeClr val="accent1">
                    <a:lumMod val="75000"/>
                  </a:schemeClr>
                </a:solidFill>
              </a:rPr>
              <a:t>(925) 785-3315</a:t>
            </a:r>
          </a:p>
          <a:p>
            <a:pPr>
              <a:lnSpc>
                <a:spcPts val="2500"/>
              </a:lnSpc>
            </a:pPr>
            <a:r>
              <a:rPr lang="en-US" dirty="0">
                <a:solidFill>
                  <a:schemeClr val="accent1">
                    <a:lumMod val="75000"/>
                  </a:schemeClr>
                </a:solidFill>
              </a:rPr>
              <a:t>mjohnson@4leafinc.com</a:t>
            </a:r>
          </a:p>
        </p:txBody>
      </p:sp>
    </p:spTree>
    <p:extLst>
      <p:ext uri="{BB962C8B-B14F-4D97-AF65-F5344CB8AC3E}">
        <p14:creationId xmlns:p14="http://schemas.microsoft.com/office/powerpoint/2010/main" val="2542552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228600" y="646961"/>
            <a:ext cx="2942541" cy="442532"/>
          </a:xfrm>
        </p:spPr>
        <p:txBody>
          <a:bodyPr>
            <a:normAutofit fontScale="90000"/>
          </a:bodyPr>
          <a:lstStyle/>
          <a:p>
            <a:pPr algn="ctr"/>
            <a:r>
              <a:rPr lang="en-US" sz="3100" dirty="0"/>
              <a:t>Permits</a:t>
            </a:r>
            <a:r>
              <a:rPr lang="en-US" sz="2400" dirty="0"/>
              <a:t> </a:t>
            </a:r>
          </a:p>
        </p:txBody>
      </p:sp>
      <p:sp>
        <p:nvSpPr>
          <p:cNvPr id="6" name="Content Placeholder 5">
            <a:extLst>
              <a:ext uri="{FF2B5EF4-FFF2-40B4-BE49-F238E27FC236}">
                <a16:creationId xmlns:a16="http://schemas.microsoft.com/office/drawing/2014/main" id="{10C23ADE-BCC5-4F3E-B65D-13AB9406B745}"/>
              </a:ext>
            </a:extLst>
          </p:cNvPr>
          <p:cNvSpPr>
            <a:spLocks noGrp="1"/>
          </p:cNvSpPr>
          <p:nvPr>
            <p:ph idx="1"/>
          </p:nvPr>
        </p:nvSpPr>
        <p:spPr>
          <a:xfrm>
            <a:off x="835656" y="1089493"/>
            <a:ext cx="6347714" cy="5677162"/>
          </a:xfrm>
        </p:spPr>
        <p:txBody>
          <a:bodyPr/>
          <a:lstStyle/>
          <a:p>
            <a:pPr marL="0" indent="0">
              <a:buNone/>
            </a:pPr>
            <a:endParaRPr lang="en-US" dirty="0">
              <a:solidFill>
                <a:srgbClr val="008000"/>
              </a:solidFill>
            </a:endParaRPr>
          </a:p>
          <a:p>
            <a:r>
              <a:rPr lang="en-US" dirty="0">
                <a:solidFill>
                  <a:srgbClr val="000000"/>
                </a:solidFill>
                <a:latin typeface="Arial" panose="020B0604020202020204" pitchFamily="34" charset="0"/>
                <a:cs typeface="Arial" panose="020B0604020202020204" pitchFamily="34" charset="0"/>
              </a:rPr>
              <a:t>New Systems </a:t>
            </a:r>
          </a:p>
          <a:p>
            <a:pPr lvl="1"/>
            <a:r>
              <a:rPr lang="en-US" sz="1800" dirty="0">
                <a:solidFill>
                  <a:srgbClr val="000000"/>
                </a:solidFill>
                <a:latin typeface="Arial" panose="020B0604020202020204" pitchFamily="34" charset="0"/>
                <a:cs typeface="Arial" panose="020B0604020202020204" pitchFamily="34" charset="0"/>
              </a:rPr>
              <a:t>Enhanced Treatment System are submitted to the state water board for review. The reviews are done by the state, but the RPC will help facilitate a complete package that will help review. </a:t>
            </a:r>
          </a:p>
          <a:p>
            <a:pPr lvl="2"/>
            <a:r>
              <a:rPr lang="en-US" sz="1800" dirty="0">
                <a:solidFill>
                  <a:srgbClr val="000000"/>
                </a:solidFill>
                <a:latin typeface="Arial" panose="020B0604020202020204" pitchFamily="34" charset="0"/>
                <a:cs typeface="Arial" panose="020B0604020202020204" pitchFamily="34" charset="0"/>
              </a:rPr>
              <a:t>Plans </a:t>
            </a:r>
          </a:p>
          <a:p>
            <a:pPr lvl="3"/>
            <a:r>
              <a:rPr lang="en-US" sz="1800" dirty="0">
                <a:solidFill>
                  <a:srgbClr val="000000"/>
                </a:solidFill>
                <a:latin typeface="Arial" panose="020B0604020202020204" pitchFamily="34" charset="0"/>
                <a:cs typeface="Arial" panose="020B0604020202020204" pitchFamily="34" charset="0"/>
              </a:rPr>
              <a:t>Percolation Data </a:t>
            </a:r>
          </a:p>
          <a:p>
            <a:pPr lvl="3"/>
            <a:r>
              <a:rPr lang="en-US" sz="1800" dirty="0">
                <a:solidFill>
                  <a:srgbClr val="000000"/>
                </a:solidFill>
                <a:latin typeface="Arial" panose="020B0604020202020204" pitchFamily="34" charset="0"/>
                <a:cs typeface="Arial" panose="020B0604020202020204" pitchFamily="34" charset="0"/>
              </a:rPr>
              <a:t>Soils Profile</a:t>
            </a:r>
          </a:p>
          <a:p>
            <a:pPr lvl="3"/>
            <a:r>
              <a:rPr lang="en-US" sz="1800" dirty="0">
                <a:solidFill>
                  <a:srgbClr val="000000"/>
                </a:solidFill>
                <a:latin typeface="Arial" panose="020B0604020202020204" pitchFamily="34" charset="0"/>
                <a:cs typeface="Arial" panose="020B0604020202020204" pitchFamily="34" charset="0"/>
              </a:rPr>
              <a:t>Specification of proposed  components</a:t>
            </a:r>
          </a:p>
          <a:p>
            <a:pPr lvl="2"/>
            <a:r>
              <a:rPr lang="en-US" sz="1800" dirty="0">
                <a:solidFill>
                  <a:srgbClr val="0000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Form 200(10/97) Application/Report of Water Discharge</a:t>
            </a:r>
            <a:endParaRPr lang="en-US" sz="1800" dirty="0">
              <a:solidFill>
                <a:srgbClr val="000000"/>
              </a:solidFill>
              <a:latin typeface="Arial" panose="020B0604020202020204" pitchFamily="34" charset="0"/>
              <a:cs typeface="Arial" panose="020B0604020202020204" pitchFamily="34" charset="0"/>
            </a:endParaRPr>
          </a:p>
          <a:p>
            <a:pPr lvl="2"/>
            <a:r>
              <a:rPr lang="en-US" sz="1800" dirty="0">
                <a:solidFill>
                  <a:srgbClr val="000000"/>
                </a:solidFill>
                <a:latin typeface="Arial" panose="020B0604020202020204" pitchFamily="34" charset="0"/>
                <a:cs typeface="Arial" panose="020B0604020202020204" pitchFamily="34" charset="0"/>
              </a:rPr>
              <a:t>State Owner-Agent Form </a:t>
            </a:r>
          </a:p>
        </p:txBody>
      </p:sp>
    </p:spTree>
    <p:extLst>
      <p:ext uri="{BB962C8B-B14F-4D97-AF65-F5344CB8AC3E}">
        <p14:creationId xmlns:p14="http://schemas.microsoft.com/office/powerpoint/2010/main" val="1385704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9" name="TextBox 8">
            <a:extLst>
              <a:ext uri="{FF2B5EF4-FFF2-40B4-BE49-F238E27FC236}">
                <a16:creationId xmlns:a16="http://schemas.microsoft.com/office/drawing/2014/main" id="{F238792E-9628-4A56-B3AF-B75B61995EC5}"/>
              </a:ext>
            </a:extLst>
          </p:cNvPr>
          <p:cNvSpPr txBox="1"/>
          <p:nvPr/>
        </p:nvSpPr>
        <p:spPr>
          <a:xfrm>
            <a:off x="457200" y="1149990"/>
            <a:ext cx="6400800" cy="553998"/>
          </a:xfrm>
          <a:prstGeom prst="rect">
            <a:avLst/>
          </a:prstGeom>
          <a:noFill/>
        </p:spPr>
        <p:txBody>
          <a:bodyPr wrap="square" rtlCol="0">
            <a:spAutoFit/>
          </a:bodyPr>
          <a:lstStyle/>
          <a:p>
            <a:pPr algn="ctr"/>
            <a:r>
              <a:rPr lang="en-US" sz="3000" b="1" dirty="0">
                <a:solidFill>
                  <a:schemeClr val="accent1">
                    <a:lumMod val="75000"/>
                  </a:schemeClr>
                </a:solidFill>
              </a:rPr>
              <a:t>QUESTIONS/COMMENTS?</a:t>
            </a:r>
          </a:p>
        </p:txBody>
      </p:sp>
      <p:pic>
        <p:nvPicPr>
          <p:cNvPr id="8" name="Picture 7" descr="Graphical user interface, text&#10;&#10;Description automatically generated">
            <a:extLst>
              <a:ext uri="{FF2B5EF4-FFF2-40B4-BE49-F238E27FC236}">
                <a16:creationId xmlns:a16="http://schemas.microsoft.com/office/drawing/2014/main" id="{5C231B21-1C9D-42CE-AD3E-C5DA65D92B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00" y="1921775"/>
            <a:ext cx="3418492" cy="4564628"/>
          </a:xfrm>
          <a:prstGeom prst="rect">
            <a:avLst/>
          </a:prstGeom>
        </p:spPr>
      </p:pic>
    </p:spTree>
    <p:extLst>
      <p:ext uri="{BB962C8B-B14F-4D97-AF65-F5344CB8AC3E}">
        <p14:creationId xmlns:p14="http://schemas.microsoft.com/office/powerpoint/2010/main" val="20234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9" name="TextBox 8">
            <a:extLst>
              <a:ext uri="{FF2B5EF4-FFF2-40B4-BE49-F238E27FC236}">
                <a16:creationId xmlns:a16="http://schemas.microsoft.com/office/drawing/2014/main" id="{F238792E-9628-4A56-B3AF-B75B61995EC5}"/>
              </a:ext>
            </a:extLst>
          </p:cNvPr>
          <p:cNvSpPr txBox="1"/>
          <p:nvPr/>
        </p:nvSpPr>
        <p:spPr>
          <a:xfrm>
            <a:off x="1160955" y="754428"/>
            <a:ext cx="5760719" cy="553998"/>
          </a:xfrm>
          <a:prstGeom prst="rect">
            <a:avLst/>
          </a:prstGeom>
          <a:noFill/>
        </p:spPr>
        <p:txBody>
          <a:bodyPr wrap="square" rtlCol="0">
            <a:spAutoFit/>
          </a:bodyPr>
          <a:lstStyle/>
          <a:p>
            <a:pPr algn="ctr"/>
            <a:r>
              <a:rPr lang="en-US" sz="3000" b="1" dirty="0">
                <a:solidFill>
                  <a:schemeClr val="accent1">
                    <a:lumMod val="75000"/>
                  </a:schemeClr>
                </a:solidFill>
                <a:latin typeface="+mj-lt"/>
              </a:rPr>
              <a:t>MEETING PROTOCOL</a:t>
            </a:r>
          </a:p>
        </p:txBody>
      </p:sp>
      <p:sp>
        <p:nvSpPr>
          <p:cNvPr id="6" name="TextBox 5">
            <a:extLst>
              <a:ext uri="{FF2B5EF4-FFF2-40B4-BE49-F238E27FC236}">
                <a16:creationId xmlns:a16="http://schemas.microsoft.com/office/drawing/2014/main" id="{D961300E-413B-4F19-B509-B91089157567}"/>
              </a:ext>
            </a:extLst>
          </p:cNvPr>
          <p:cNvSpPr txBox="1"/>
          <p:nvPr/>
        </p:nvSpPr>
        <p:spPr>
          <a:xfrm>
            <a:off x="733483" y="1381016"/>
            <a:ext cx="6615662" cy="5355312"/>
          </a:xfrm>
          <a:prstGeom prst="rect">
            <a:avLst/>
          </a:prstGeom>
          <a:noFill/>
        </p:spPr>
        <p:txBody>
          <a:bodyPr wrap="square" rtlCol="0">
            <a:spAutoFit/>
          </a:bodyPr>
          <a:lstStyle/>
          <a:p>
            <a:pPr marL="285750" indent="-285750">
              <a:buFont typeface="Arial" panose="020B0604020202020204" pitchFamily="34" charset="0"/>
              <a:buChar char="•"/>
            </a:pPr>
            <a:r>
              <a:rPr lang="en-US" sz="1800" b="0" i="0" u="none" strike="noStrike" baseline="0" dirty="0">
                <a:solidFill>
                  <a:schemeClr val="accent6"/>
                </a:solidFill>
                <a:latin typeface="Arial" panose="020B0604020202020204" pitchFamily="34" charset="0"/>
                <a:cs typeface="Arial" panose="020B0604020202020204" pitchFamily="34" charset="0"/>
              </a:rPr>
              <a:t>This meeting will be recorded, and the chat will be preserved.</a:t>
            </a:r>
          </a:p>
          <a:p>
            <a:endParaRPr lang="en-US" sz="1800" b="0" i="0" u="none" strike="noStrike" baseline="0"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0" i="0" u="none" strike="noStrike" baseline="0" dirty="0">
                <a:solidFill>
                  <a:schemeClr val="accent6"/>
                </a:solidFill>
                <a:latin typeface="Arial" panose="020B0604020202020204" pitchFamily="34" charset="0"/>
                <a:cs typeface="Arial" panose="020B0604020202020204" pitchFamily="34" charset="0"/>
              </a:rPr>
              <a:t>We will mute everyone to prevent background noise.</a:t>
            </a:r>
          </a:p>
          <a:p>
            <a:pPr marL="285750" indent="-285750">
              <a:buFont typeface="Arial" panose="020B0604020202020204" pitchFamily="34" charset="0"/>
              <a:buChar char="•"/>
            </a:pPr>
            <a:endParaRPr lang="en-US" sz="1800" b="0" i="0" u="none" strike="noStrike" baseline="0"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0" i="0" u="none" strike="noStrike" baseline="0" dirty="0">
                <a:solidFill>
                  <a:schemeClr val="accent6"/>
                </a:solidFill>
                <a:latin typeface="Arial" panose="020B0604020202020204" pitchFamily="34" charset="0"/>
                <a:cs typeface="Arial" panose="020B0604020202020204" pitchFamily="34" charset="0"/>
              </a:rPr>
              <a:t>Hold questions until after the presentation, as many things  may be answered as we go through the presentation.</a:t>
            </a:r>
          </a:p>
          <a:p>
            <a:pPr marL="285750" indent="-285750">
              <a:buFont typeface="Arial" panose="020B0604020202020204" pitchFamily="34" charset="0"/>
              <a:buChar char="•"/>
            </a:pPr>
            <a:endParaRPr lang="en-US" sz="1800" b="0" i="0" u="none" strike="noStrike" baseline="0"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0" i="0" u="none" strike="noStrike" baseline="0" dirty="0">
                <a:solidFill>
                  <a:schemeClr val="accent6"/>
                </a:solidFill>
                <a:latin typeface="Arial" panose="020B0604020202020204" pitchFamily="34" charset="0"/>
                <a:cs typeface="Arial" panose="020B0604020202020204" pitchFamily="34" charset="0"/>
              </a:rPr>
              <a:t>For questions, if you are on a computer, please type your question in the chat function OR use the raise hand function so someone can call on you. We will ask you to unmute when you are called on.</a:t>
            </a:r>
          </a:p>
          <a:p>
            <a:pPr marL="285750" indent="-285750">
              <a:buFont typeface="Arial" panose="020B0604020202020204" pitchFamily="34" charset="0"/>
              <a:buChar char="•"/>
            </a:pPr>
            <a:endParaRPr lang="en-US" sz="1800" b="0" i="0" u="none" strike="noStrike" baseline="0"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0" i="0" u="none" strike="noStrike" baseline="0" dirty="0">
                <a:solidFill>
                  <a:schemeClr val="accent6"/>
                </a:solidFill>
                <a:latin typeface="Arial" panose="020B0604020202020204" pitchFamily="34" charset="0"/>
                <a:cs typeface="Arial" panose="020B0604020202020204" pitchFamily="34" charset="0"/>
              </a:rPr>
              <a:t>Be respectful, don’t interrupt others, ask only one question at a time so others can ask as well.</a:t>
            </a:r>
          </a:p>
          <a:p>
            <a:pPr marL="285750" indent="-285750">
              <a:buFont typeface="Arial" panose="020B0604020202020204" pitchFamily="34" charset="0"/>
              <a:buChar char="•"/>
            </a:pPr>
            <a:endParaRPr lang="en-US" sz="1800" b="0" i="0" u="none" strike="noStrike" baseline="0"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6"/>
                </a:solidFill>
                <a:latin typeface="Arial" panose="020B0604020202020204" pitchFamily="34" charset="0"/>
                <a:cs typeface="Arial" panose="020B0604020202020204" pitchFamily="34" charset="0"/>
              </a:rPr>
              <a:t>After the meeting questions can be asked at the Recovery Permit Center or by emailing </a:t>
            </a:r>
            <a:r>
              <a:rPr lang="en-US" sz="1800" b="0" i="0" u="none" strike="noStrike" baseline="0" dirty="0">
                <a:solidFill>
                  <a:srgbClr val="0000FF"/>
                </a:solidFill>
                <a:latin typeface="Calibri" panose="020F0502020204030204" pitchFamily="34" charset="0"/>
              </a:rPr>
              <a:t>http://www.co.santa-cruz.ca.us/FireRecovery/AsktheRecoveryTeam.aspx</a:t>
            </a:r>
            <a:endParaRPr lang="en-US" sz="1800" b="0" i="0" u="none" strike="noStrike" baseline="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75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4DFA-5832-40DC-8986-FD83CCA60D1B}"/>
              </a:ext>
            </a:extLst>
          </p:cNvPr>
          <p:cNvSpPr>
            <a:spLocks noGrp="1"/>
          </p:cNvSpPr>
          <p:nvPr>
            <p:ph type="ctrTitle"/>
          </p:nvPr>
        </p:nvSpPr>
        <p:spPr>
          <a:xfrm>
            <a:off x="1106782" y="533400"/>
            <a:ext cx="5826719" cy="685800"/>
          </a:xfrm>
        </p:spPr>
        <p:txBody>
          <a:bodyPr/>
          <a:lstStyle/>
          <a:p>
            <a:pPr algn="ctr"/>
            <a:r>
              <a:rPr lang="en-US" sz="3800" dirty="0"/>
              <a:t>AGENDA</a:t>
            </a:r>
          </a:p>
        </p:txBody>
      </p:sp>
      <p:sp>
        <p:nvSpPr>
          <p:cNvPr id="3" name="Subtitle 2">
            <a:extLst>
              <a:ext uri="{FF2B5EF4-FFF2-40B4-BE49-F238E27FC236}">
                <a16:creationId xmlns:a16="http://schemas.microsoft.com/office/drawing/2014/main" id="{782CEDD9-10F1-41C2-B537-6D3E048558B6}"/>
              </a:ext>
            </a:extLst>
          </p:cNvPr>
          <p:cNvSpPr>
            <a:spLocks noGrp="1"/>
          </p:cNvSpPr>
          <p:nvPr>
            <p:ph type="subTitle" idx="1"/>
          </p:nvPr>
        </p:nvSpPr>
        <p:spPr>
          <a:xfrm>
            <a:off x="1106781" y="1371600"/>
            <a:ext cx="6208419" cy="4495800"/>
          </a:xfrm>
        </p:spPr>
        <p:txBody>
          <a:bodyPr>
            <a:normAutofit/>
          </a:bodyPr>
          <a:lstStyle/>
          <a:p>
            <a:pPr marL="457200" indent="-457200" algn="l">
              <a:buFont typeface="Arial" panose="020B0604020202020204" pitchFamily="34" charset="0"/>
              <a:buChar char="•"/>
            </a:pPr>
            <a:r>
              <a:rPr lang="en-US" sz="2400" b="0" i="0" u="none" strike="noStrike" baseline="0" dirty="0">
                <a:solidFill>
                  <a:schemeClr val="accent6"/>
                </a:solidFill>
                <a:latin typeface="Arial" panose="020B0604020202020204" pitchFamily="34" charset="0"/>
                <a:cs typeface="Arial" panose="020B0604020202020204" pitchFamily="34" charset="0"/>
              </a:rPr>
              <a:t>Purpose and Introductions</a:t>
            </a:r>
          </a:p>
          <a:p>
            <a:pPr marL="457200" indent="-457200" algn="l">
              <a:buFont typeface="Arial" panose="020B0604020202020204" pitchFamily="34" charset="0"/>
              <a:buChar char="•"/>
            </a:pPr>
            <a:r>
              <a:rPr lang="en-US" sz="2400" b="0" i="0" u="none" strike="noStrike" baseline="0" dirty="0">
                <a:solidFill>
                  <a:schemeClr val="accent6"/>
                </a:solidFill>
                <a:latin typeface="Arial" panose="020B0604020202020204" pitchFamily="34" charset="0"/>
                <a:cs typeface="Arial" panose="020B0604020202020204" pitchFamily="34" charset="0"/>
              </a:rPr>
              <a:t>Regulations that apply</a:t>
            </a:r>
          </a:p>
          <a:p>
            <a:pPr marL="914400" lvl="1" indent="-457200" algn="l">
              <a:buFont typeface="Arial" panose="020B0604020202020204" pitchFamily="34" charset="0"/>
              <a:buChar char="•"/>
            </a:pPr>
            <a:r>
              <a:rPr lang="en-US" sz="1800" dirty="0">
                <a:solidFill>
                  <a:schemeClr val="accent6"/>
                </a:solidFill>
                <a:latin typeface="Arial" panose="020B0604020202020204" pitchFamily="34" charset="0"/>
                <a:cs typeface="Arial" panose="020B0604020202020204" pitchFamily="34" charset="0"/>
              </a:rPr>
              <a:t>ADUs</a:t>
            </a:r>
            <a:endParaRPr lang="en-US" sz="1800" b="0" i="0" u="none" strike="noStrike" baseline="0" dirty="0">
              <a:solidFill>
                <a:schemeClr val="accent6"/>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400" dirty="0">
                <a:solidFill>
                  <a:schemeClr val="accent6"/>
                </a:solidFill>
                <a:latin typeface="Arial" panose="020B0604020202020204" pitchFamily="34" charset="0"/>
                <a:cs typeface="Arial" panose="020B0604020202020204" pitchFamily="34" charset="0"/>
              </a:rPr>
              <a:t>Environmental Health Pre-Clearance</a:t>
            </a:r>
          </a:p>
          <a:p>
            <a:pPr marL="457200" indent="-457200" algn="l">
              <a:buFont typeface="Arial" panose="020B0604020202020204" pitchFamily="34" charset="0"/>
              <a:buChar char="•"/>
            </a:pPr>
            <a:r>
              <a:rPr lang="en-US" sz="2400" b="0" i="0" u="none" strike="noStrike" baseline="0" dirty="0">
                <a:solidFill>
                  <a:schemeClr val="accent6"/>
                </a:solidFill>
                <a:latin typeface="Arial" panose="020B0604020202020204" pitchFamily="34" charset="0"/>
                <a:cs typeface="Arial" panose="020B0604020202020204" pitchFamily="34" charset="0"/>
              </a:rPr>
              <a:t>Septic Site Evaluations</a:t>
            </a:r>
          </a:p>
          <a:p>
            <a:pPr marL="457200" indent="-457200" algn="l">
              <a:buFont typeface="Arial" panose="020B0604020202020204" pitchFamily="34" charset="0"/>
              <a:buChar char="•"/>
            </a:pPr>
            <a:r>
              <a:rPr lang="en-US" sz="2400" b="0" i="0" u="none" strike="noStrike" baseline="0" dirty="0">
                <a:solidFill>
                  <a:schemeClr val="accent6"/>
                </a:solidFill>
                <a:latin typeface="Arial" panose="020B0604020202020204" pitchFamily="34" charset="0"/>
                <a:cs typeface="Arial" panose="020B0604020202020204" pitchFamily="34" charset="0"/>
              </a:rPr>
              <a:t>LAMP</a:t>
            </a:r>
          </a:p>
          <a:p>
            <a:pPr marL="457200" indent="-457200" algn="l">
              <a:buFont typeface="Arial" panose="020B0604020202020204" pitchFamily="34" charset="0"/>
              <a:buChar char="•"/>
            </a:pPr>
            <a:r>
              <a:rPr lang="en-US" sz="2400" dirty="0">
                <a:solidFill>
                  <a:schemeClr val="accent6"/>
                </a:solidFill>
                <a:latin typeface="Arial" panose="020B0604020202020204" pitchFamily="34" charset="0"/>
                <a:cs typeface="Arial" panose="020B0604020202020204" pitchFamily="34" charset="0"/>
              </a:rPr>
              <a:t>Permits</a:t>
            </a:r>
          </a:p>
          <a:p>
            <a:pPr marL="457200" indent="-457200" algn="l">
              <a:buFont typeface="Arial" panose="020B0604020202020204" pitchFamily="34" charset="0"/>
              <a:buChar char="•"/>
            </a:pPr>
            <a:r>
              <a:rPr lang="en-US" sz="2400" b="0" i="0" u="none" strike="noStrike" baseline="0" dirty="0">
                <a:solidFill>
                  <a:schemeClr val="accent6"/>
                </a:solidFill>
                <a:latin typeface="Arial" panose="020B0604020202020204" pitchFamily="34" charset="0"/>
                <a:cs typeface="Arial" panose="020B0604020202020204" pitchFamily="34" charset="0"/>
              </a:rPr>
              <a:t>Questions and Responses</a:t>
            </a:r>
          </a:p>
          <a:p>
            <a:r>
              <a:rPr lang="en-US" dirty="0"/>
              <a:t>a</a:t>
            </a:r>
          </a:p>
        </p:txBody>
      </p:sp>
      <p:sp>
        <p:nvSpPr>
          <p:cNvPr id="4" name="TextBox 3">
            <a:extLst>
              <a:ext uri="{FF2B5EF4-FFF2-40B4-BE49-F238E27FC236}">
                <a16:creationId xmlns:a16="http://schemas.microsoft.com/office/drawing/2014/main" id="{461ED2B7-8B67-4FA5-9E04-6200C8223E41}"/>
              </a:ext>
            </a:extLst>
          </p:cNvPr>
          <p:cNvSpPr txBox="1"/>
          <p:nvPr/>
        </p:nvSpPr>
        <p:spPr>
          <a:xfrm>
            <a:off x="-2438400" y="4419600"/>
            <a:ext cx="1600200" cy="646331"/>
          </a:xfrm>
          <a:prstGeom prst="rect">
            <a:avLst/>
          </a:prstGeom>
          <a:noFill/>
        </p:spPr>
        <p:txBody>
          <a:bodyPr wrap="square" rtlCol="0">
            <a:spAutoFit/>
          </a:bodyPr>
          <a:lstStyle/>
          <a:p>
            <a:pPr algn="l"/>
            <a:endParaRPr lang="en-US" sz="1800" b="0" i="0" u="none" strike="noStrike" baseline="0" dirty="0">
              <a:solidFill>
                <a:srgbClr val="000000"/>
              </a:solidFill>
              <a:latin typeface="Aharoni" panose="02010803020104030203" pitchFamily="2" charset="-79"/>
            </a:endParaRPr>
          </a:p>
          <a:p>
            <a:endParaRPr lang="en-US" sz="1800" b="0" i="0" u="none" strike="noStrike" baseline="0" dirty="0">
              <a:latin typeface="Calibri" panose="020F0502020204030204" pitchFamily="34" charset="0"/>
            </a:endParaRPr>
          </a:p>
        </p:txBody>
      </p:sp>
    </p:spTree>
    <p:extLst>
      <p:ext uri="{BB962C8B-B14F-4D97-AF65-F5344CB8AC3E}">
        <p14:creationId xmlns:p14="http://schemas.microsoft.com/office/powerpoint/2010/main" val="418625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9CBC-4A00-4320-8E1C-ED4740F9A7B0}"/>
              </a:ext>
            </a:extLst>
          </p:cNvPr>
          <p:cNvSpPr>
            <a:spLocks noGrp="1"/>
          </p:cNvSpPr>
          <p:nvPr>
            <p:ph type="title"/>
          </p:nvPr>
        </p:nvSpPr>
        <p:spPr>
          <a:xfrm>
            <a:off x="9448800" y="266700"/>
            <a:ext cx="2237676" cy="1143000"/>
          </a:xfrm>
        </p:spPr>
        <p:txBody>
          <a:bodyPr>
            <a:normAutofit/>
          </a:bodyPr>
          <a:lstStyle/>
          <a:p>
            <a:endParaRPr lang="en-US" dirty="0"/>
          </a:p>
        </p:txBody>
      </p:sp>
      <p:sp>
        <p:nvSpPr>
          <p:cNvPr id="3" name="Content Placeholder 2">
            <a:extLst>
              <a:ext uri="{FF2B5EF4-FFF2-40B4-BE49-F238E27FC236}">
                <a16:creationId xmlns:a16="http://schemas.microsoft.com/office/drawing/2014/main" id="{6FAB10AB-AB8B-41BB-B84A-63BFEC6BBD2F}"/>
              </a:ext>
            </a:extLst>
          </p:cNvPr>
          <p:cNvSpPr>
            <a:spLocks noGrp="1"/>
          </p:cNvSpPr>
          <p:nvPr>
            <p:ph idx="1"/>
          </p:nvPr>
        </p:nvSpPr>
        <p:spPr>
          <a:xfrm>
            <a:off x="609600" y="266700"/>
            <a:ext cx="6347714" cy="5774663"/>
          </a:xfrm>
        </p:spPr>
        <p:txBody>
          <a:bodyPr>
            <a:normAutofit/>
          </a:bodyPr>
          <a:lstStyle/>
          <a:p>
            <a:pPr marL="0" indent="0">
              <a:buNone/>
            </a:pPr>
            <a:r>
              <a:rPr lang="en-US" sz="1800" b="1" i="0" u="none" strike="noStrike" baseline="0" dirty="0">
                <a:solidFill>
                  <a:schemeClr val="accent6"/>
                </a:solidFill>
                <a:latin typeface="Arial" panose="020B0604020202020204" pitchFamily="34" charset="0"/>
                <a:cs typeface="Arial" panose="020B0604020202020204" pitchFamily="34" charset="0"/>
              </a:rPr>
              <a:t> </a:t>
            </a:r>
          </a:p>
          <a:p>
            <a:pPr marL="0" indent="0">
              <a:buNone/>
            </a:pPr>
            <a:r>
              <a:rPr lang="en-US" sz="3600" dirty="0">
                <a:solidFill>
                  <a:schemeClr val="accent5"/>
                </a:solidFill>
                <a:latin typeface="+mj-lt"/>
                <a:cs typeface="Arial" panose="020B0604020202020204" pitchFamily="34" charset="0"/>
              </a:rPr>
              <a:t>Purpose</a:t>
            </a:r>
          </a:p>
          <a:p>
            <a:r>
              <a:rPr lang="en-US" dirty="0">
                <a:solidFill>
                  <a:schemeClr val="accent6"/>
                </a:solidFill>
                <a:latin typeface="Arial" panose="020B0604020202020204" pitchFamily="34" charset="0"/>
                <a:cs typeface="Arial" panose="020B0604020202020204" pitchFamily="34" charset="0"/>
              </a:rPr>
              <a:t>Present </a:t>
            </a:r>
            <a:r>
              <a:rPr lang="en-US" sz="1800" b="0" i="0" u="none" strike="noStrike" baseline="0" dirty="0">
                <a:solidFill>
                  <a:schemeClr val="accent6"/>
                </a:solidFill>
                <a:latin typeface="Arial" panose="020B0604020202020204" pitchFamily="34" charset="0"/>
                <a:cs typeface="Arial" panose="020B0604020202020204" pitchFamily="34" charset="0"/>
              </a:rPr>
              <a:t> septic system basics:  the” why” and ”what” of the regulations, and  how septic systems work </a:t>
            </a:r>
          </a:p>
          <a:p>
            <a:r>
              <a:rPr lang="en-US" sz="1800" b="0" i="0" u="none" strike="noStrike" baseline="0" dirty="0">
                <a:solidFill>
                  <a:schemeClr val="accent6"/>
                </a:solidFill>
                <a:latin typeface="Arial" panose="020B0604020202020204" pitchFamily="34" charset="0"/>
                <a:cs typeface="Arial" panose="020B0604020202020204" pitchFamily="34" charset="0"/>
              </a:rPr>
              <a:t>Describe the </a:t>
            </a:r>
            <a:r>
              <a:rPr lang="en-US" dirty="0">
                <a:solidFill>
                  <a:schemeClr val="accent6"/>
                </a:solidFill>
                <a:latin typeface="Arial" panose="020B0604020202020204" pitchFamily="34" charset="0"/>
                <a:cs typeface="Arial" panose="020B0604020202020204" pitchFamily="34" charset="0"/>
              </a:rPr>
              <a:t>path to obtaining an Environmental Health Pre-Clearance (on the way to a building permit)</a:t>
            </a:r>
          </a:p>
          <a:p>
            <a:r>
              <a:rPr lang="en-US" sz="1800" b="0" i="0" u="none" strike="noStrike" baseline="0" dirty="0">
                <a:solidFill>
                  <a:schemeClr val="accent6"/>
                </a:solidFill>
                <a:latin typeface="Arial" panose="020B0604020202020204" pitchFamily="34" charset="0"/>
                <a:cs typeface="Arial" panose="020B0604020202020204" pitchFamily="34" charset="0"/>
              </a:rPr>
              <a:t>Respond to your questions and concerns</a:t>
            </a:r>
          </a:p>
          <a:p>
            <a:endParaRPr lang="en-US" sz="1800" b="0" i="0" u="none" strike="noStrike" baseline="0" dirty="0">
              <a:solidFill>
                <a:schemeClr val="accent6"/>
              </a:solidFill>
              <a:latin typeface="Arial" panose="020B0604020202020204" pitchFamily="34" charset="0"/>
              <a:cs typeface="Arial" panose="020B0604020202020204" pitchFamily="34" charset="0"/>
            </a:endParaRPr>
          </a:p>
          <a:p>
            <a:pPr marL="0" indent="0">
              <a:buNone/>
            </a:pPr>
            <a:r>
              <a:rPr lang="en-US" sz="3600" i="0" u="none" strike="noStrike" baseline="0" dirty="0">
                <a:solidFill>
                  <a:schemeClr val="accent5"/>
                </a:solidFill>
                <a:latin typeface="+mj-lt"/>
                <a:cs typeface="Arial" panose="020B0604020202020204" pitchFamily="34" charset="0"/>
              </a:rPr>
              <a:t>Introductions</a:t>
            </a:r>
          </a:p>
          <a:p>
            <a:r>
              <a:rPr lang="en-US" sz="1800" b="0" i="0" u="none" strike="noStrike" baseline="0" dirty="0">
                <a:solidFill>
                  <a:schemeClr val="accent6"/>
                </a:solidFill>
                <a:latin typeface="Arial" panose="020B0604020202020204" pitchFamily="34" charset="0"/>
                <a:cs typeface="Arial" panose="020B0604020202020204" pitchFamily="34" charset="0"/>
              </a:rPr>
              <a:t>Paia Levine</a:t>
            </a:r>
          </a:p>
          <a:p>
            <a:r>
              <a:rPr lang="en-US" sz="1800" b="0" i="0" u="none" strike="noStrike" baseline="0" dirty="0">
                <a:solidFill>
                  <a:schemeClr val="accent6"/>
                </a:solidFill>
                <a:latin typeface="Arial" panose="020B0604020202020204" pitchFamily="34" charset="0"/>
                <a:cs typeface="Arial" panose="020B0604020202020204" pitchFamily="34" charset="0"/>
              </a:rPr>
              <a:t>Dr. Marilyn Underwood</a:t>
            </a:r>
          </a:p>
          <a:p>
            <a:r>
              <a:rPr lang="en-US" sz="1800" b="0" i="0" u="none" strike="noStrike" baseline="0" dirty="0">
                <a:solidFill>
                  <a:schemeClr val="accent6"/>
                </a:solidFill>
                <a:latin typeface="Arial" panose="020B0604020202020204" pitchFamily="34" charset="0"/>
                <a:cs typeface="Arial" panose="020B0604020202020204" pitchFamily="34" charset="0"/>
              </a:rPr>
              <a:t>Marcus Johnson</a:t>
            </a:r>
          </a:p>
          <a:p>
            <a:endParaRPr lang="en-US" dirty="0"/>
          </a:p>
        </p:txBody>
      </p:sp>
    </p:spTree>
    <p:extLst>
      <p:ext uri="{BB962C8B-B14F-4D97-AF65-F5344CB8AC3E}">
        <p14:creationId xmlns:p14="http://schemas.microsoft.com/office/powerpoint/2010/main" val="63307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4" name="Title 3">
            <a:extLst>
              <a:ext uri="{FF2B5EF4-FFF2-40B4-BE49-F238E27FC236}">
                <a16:creationId xmlns:a16="http://schemas.microsoft.com/office/drawing/2014/main" id="{5627E726-0F0F-4313-BA3E-046447B947CE}"/>
              </a:ext>
            </a:extLst>
          </p:cNvPr>
          <p:cNvSpPr>
            <a:spLocks noGrp="1"/>
          </p:cNvSpPr>
          <p:nvPr>
            <p:ph type="title"/>
          </p:nvPr>
        </p:nvSpPr>
        <p:spPr>
          <a:xfrm>
            <a:off x="28575" y="1057601"/>
            <a:ext cx="7772400" cy="2588115"/>
          </a:xfrm>
        </p:spPr>
        <p:txBody>
          <a:bodyPr>
            <a:noAutofit/>
          </a:bodyPr>
          <a:lstStyle/>
          <a:p>
            <a:r>
              <a:rPr lang="en-US" sz="1800" b="0" i="0" dirty="0">
                <a:solidFill>
                  <a:srgbClr val="212121"/>
                </a:solidFill>
                <a:effectLst/>
                <a:latin typeface="Arial" panose="020B0604020202020204" pitchFamily="34" charset="0"/>
                <a:cs typeface="Arial" panose="020B0604020202020204" pitchFamily="34" charset="0"/>
              </a:rPr>
              <a:t>Most homes in the CZU burn area have a septic system to treat wastewater. Most homes also have wells for drinking water.</a:t>
            </a:r>
            <a:br>
              <a:rPr lang="en-US" sz="1800" b="0" i="0" dirty="0">
                <a:solidFill>
                  <a:srgbClr val="212121"/>
                </a:solidFill>
                <a:effectLst/>
                <a:latin typeface="Arial" panose="020B0604020202020204" pitchFamily="34" charset="0"/>
                <a:cs typeface="Arial" panose="020B0604020202020204" pitchFamily="34" charset="0"/>
              </a:rPr>
            </a:br>
            <a:br>
              <a:rPr lang="en-US" sz="1800" dirty="0">
                <a:solidFill>
                  <a:srgbClr val="212121"/>
                </a:solidFill>
                <a:latin typeface="Arial" panose="020B0604020202020204" pitchFamily="34" charset="0"/>
                <a:cs typeface="Arial" panose="020B0604020202020204" pitchFamily="34" charset="0"/>
              </a:rPr>
            </a:br>
            <a:r>
              <a:rPr lang="en-US" sz="1800" b="0" i="0" dirty="0">
                <a:solidFill>
                  <a:srgbClr val="212121"/>
                </a:solidFill>
                <a:effectLst/>
                <a:latin typeface="Arial" panose="020B0604020202020204" pitchFamily="34" charset="0"/>
                <a:cs typeface="Arial" panose="020B0604020202020204" pitchFamily="34" charset="0"/>
              </a:rPr>
              <a:t>If a septic system is not working properly or is too close to the drinking water source or a creek or waterway, the wastewater </a:t>
            </a:r>
            <a:r>
              <a:rPr lang="en-US" sz="1800" dirty="0">
                <a:solidFill>
                  <a:srgbClr val="212121"/>
                </a:solidFill>
                <a:latin typeface="Arial" panose="020B0604020202020204" pitchFamily="34" charset="0"/>
                <a:cs typeface="Arial" panose="020B0604020202020204" pitchFamily="34" charset="0"/>
              </a:rPr>
              <a:t>may contaminate   the drinking water supply</a:t>
            </a:r>
            <a:r>
              <a:rPr lang="en-US" sz="1800" b="0" i="0" dirty="0">
                <a:solidFill>
                  <a:srgbClr val="212121"/>
                </a:solidFill>
                <a:effectLst/>
                <a:latin typeface="Arial" panose="020B0604020202020204" pitchFamily="34" charset="0"/>
                <a:cs typeface="Arial" panose="020B0604020202020204" pitchFamily="34" charset="0"/>
              </a:rPr>
              <a:t> or the creek.</a:t>
            </a:r>
            <a:br>
              <a:rPr lang="en-US" sz="1800" b="0" i="0" dirty="0">
                <a:solidFill>
                  <a:srgbClr val="212121"/>
                </a:solidFill>
                <a:effectLst/>
                <a:latin typeface="Arial" panose="020B0604020202020204" pitchFamily="34" charset="0"/>
                <a:cs typeface="Arial" panose="020B0604020202020204" pitchFamily="34" charset="0"/>
              </a:rPr>
            </a:br>
            <a:br>
              <a:rPr lang="en-US" sz="1800" b="0" i="0" dirty="0">
                <a:solidFill>
                  <a:srgbClr val="212121"/>
                </a:solidFill>
                <a:effectLst/>
                <a:latin typeface="Arial" panose="020B0604020202020204" pitchFamily="34" charset="0"/>
                <a:cs typeface="Arial" panose="020B0604020202020204" pitchFamily="34" charset="0"/>
              </a:rPr>
            </a:br>
            <a:r>
              <a:rPr lang="en-US" sz="1800" b="0" i="0" dirty="0">
                <a:solidFill>
                  <a:srgbClr val="212121"/>
                </a:solidFill>
                <a:effectLst/>
                <a:latin typeface="Arial" panose="020B0604020202020204" pitchFamily="34" charset="0"/>
                <a:cs typeface="Arial" panose="020B0604020202020204" pitchFamily="34" charset="0"/>
              </a:rPr>
              <a:t>About half the burn area creeks drain to the San Lorenzo River, a major source of drinking water for the community.</a:t>
            </a:r>
            <a:br>
              <a:rPr lang="en-US" sz="1800" b="0" i="0" dirty="0">
                <a:solidFill>
                  <a:srgbClr val="212121"/>
                </a:solidFill>
                <a:effectLst/>
                <a:latin typeface="Arial" panose="020B0604020202020204" pitchFamily="34" charset="0"/>
                <a:cs typeface="Arial" panose="020B0604020202020204" pitchFamily="34" charset="0"/>
              </a:rPr>
            </a:br>
            <a:br>
              <a:rPr lang="en-US" sz="1800" b="0" i="0" dirty="0">
                <a:solidFill>
                  <a:srgbClr val="212121"/>
                </a:solidFill>
                <a:effectLst/>
                <a:latin typeface="Arial" panose="020B0604020202020204" pitchFamily="34" charset="0"/>
                <a:cs typeface="Arial" panose="020B0604020202020204" pitchFamily="34" charset="0"/>
              </a:rPr>
            </a:br>
            <a:br>
              <a:rPr lang="en-US" sz="1800" b="0" i="0" dirty="0">
                <a:solidFill>
                  <a:srgbClr val="212121"/>
                </a:solidFill>
                <a:effectLst/>
                <a:latin typeface="Arial" panose="020B0604020202020204" pitchFamily="34" charset="0"/>
                <a:cs typeface="Arial" panose="020B0604020202020204" pitchFamily="34" charset="0"/>
              </a:rPr>
            </a:br>
            <a:r>
              <a:rPr lang="en-US" sz="1800" b="0" i="0" dirty="0">
                <a:solidFill>
                  <a:srgbClr val="212121"/>
                </a:solidFill>
                <a:effectLst/>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5746015-BBDB-45F2-BAA7-936ADDD0C41E}"/>
              </a:ext>
            </a:extLst>
          </p:cNvPr>
          <p:cNvPicPr>
            <a:picLocks noChangeAspect="1"/>
          </p:cNvPicPr>
          <p:nvPr/>
        </p:nvPicPr>
        <p:blipFill>
          <a:blip r:embed="rId6"/>
          <a:stretch>
            <a:fillRect/>
          </a:stretch>
        </p:blipFill>
        <p:spPr>
          <a:xfrm>
            <a:off x="345581" y="3784960"/>
            <a:ext cx="7884019" cy="2959539"/>
          </a:xfrm>
          <a:prstGeom prst="rect">
            <a:avLst/>
          </a:prstGeom>
        </p:spPr>
      </p:pic>
      <p:sp>
        <p:nvSpPr>
          <p:cNvPr id="8" name="Title 3">
            <a:extLst>
              <a:ext uri="{FF2B5EF4-FFF2-40B4-BE49-F238E27FC236}">
                <a16:creationId xmlns:a16="http://schemas.microsoft.com/office/drawing/2014/main" id="{E82B4154-3707-4870-8C10-D4E580F28C8A}"/>
              </a:ext>
            </a:extLst>
          </p:cNvPr>
          <p:cNvSpPr txBox="1">
            <a:spLocks/>
          </p:cNvSpPr>
          <p:nvPr/>
        </p:nvSpPr>
        <p:spPr>
          <a:xfrm>
            <a:off x="902665" y="532920"/>
            <a:ext cx="6523939" cy="70291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800" dirty="0"/>
              <a:t>Septic Systems and the Environment  </a:t>
            </a:r>
          </a:p>
        </p:txBody>
      </p:sp>
    </p:spTree>
    <p:extLst>
      <p:ext uri="{BB962C8B-B14F-4D97-AF65-F5344CB8AC3E}">
        <p14:creationId xmlns:p14="http://schemas.microsoft.com/office/powerpoint/2010/main" val="240980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6" name="Content Placeholder 5">
            <a:extLst>
              <a:ext uri="{FF2B5EF4-FFF2-40B4-BE49-F238E27FC236}">
                <a16:creationId xmlns:a16="http://schemas.microsoft.com/office/drawing/2014/main" id="{10C23ADE-BCC5-4F3E-B65D-13AB9406B745}"/>
              </a:ext>
            </a:extLst>
          </p:cNvPr>
          <p:cNvSpPr>
            <a:spLocks noGrp="1"/>
          </p:cNvSpPr>
          <p:nvPr>
            <p:ph idx="1"/>
          </p:nvPr>
        </p:nvSpPr>
        <p:spPr>
          <a:xfrm>
            <a:off x="345617" y="975455"/>
            <a:ext cx="6893385" cy="5577743"/>
          </a:xfrm>
        </p:spPr>
        <p:txBody>
          <a:bodyPr>
            <a:normAutofit fontScale="77500" lnSpcReduction="20000"/>
          </a:bodyPr>
          <a:lstStyle/>
          <a:p>
            <a:pPr marL="0" indent="0" algn="ctr" fontAlgn="base">
              <a:lnSpc>
                <a:spcPts val="1800"/>
              </a:lnSpc>
              <a:spcBef>
                <a:spcPts val="1200"/>
              </a:spcBef>
              <a:buNone/>
            </a:pPr>
            <a:r>
              <a:rPr lang="en-US" sz="3000" b="1" dirty="0">
                <a:solidFill>
                  <a:schemeClr val="accent2"/>
                </a:solidFill>
                <a:latin typeface="+mj-lt"/>
                <a:ea typeface="Times New Roman" panose="02020603050405020304" pitchFamily="18" charset="0"/>
                <a:cs typeface="Arial" panose="020B0604020202020204" pitchFamily="34" charset="0"/>
              </a:rPr>
              <a:t>Design Standards for Rebuilding are in the Santa</a:t>
            </a:r>
          </a:p>
          <a:p>
            <a:pPr marL="0" indent="0" algn="ctr" fontAlgn="base">
              <a:lnSpc>
                <a:spcPts val="1800"/>
              </a:lnSpc>
              <a:spcBef>
                <a:spcPts val="1200"/>
              </a:spcBef>
              <a:buNone/>
            </a:pPr>
            <a:r>
              <a:rPr lang="en-US" sz="3000" b="1" dirty="0">
                <a:solidFill>
                  <a:schemeClr val="accent2"/>
                </a:solidFill>
                <a:latin typeface="+mj-lt"/>
                <a:ea typeface="Times New Roman" panose="02020603050405020304" pitchFamily="18" charset="0"/>
                <a:cs typeface="Arial" panose="020B0604020202020204" pitchFamily="34" charset="0"/>
              </a:rPr>
              <a:t> Cruz County Code and State Regulations</a:t>
            </a:r>
          </a:p>
          <a:p>
            <a:pPr marL="0" indent="0" fontAlgn="base">
              <a:lnSpc>
                <a:spcPts val="1800"/>
              </a:lnSpc>
              <a:spcBef>
                <a:spcPts val="1200"/>
              </a:spcBef>
              <a:buNone/>
            </a:pPr>
            <a:r>
              <a:rPr lang="en-US" sz="20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Summary:</a:t>
            </a:r>
          </a:p>
          <a:p>
            <a:pPr marL="0" indent="0" fontAlgn="base">
              <a:lnSpc>
                <a:spcPts val="1800"/>
              </a:lnSpc>
              <a:spcBef>
                <a:spcPts val="1200"/>
              </a:spcBef>
              <a:buNone/>
            </a:pPr>
            <a:r>
              <a:rPr lang="en-US" sz="26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7.38.080</a:t>
            </a:r>
            <a:r>
              <a:rPr lang="en-US" sz="2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(A-D) Existing system—Building alterations.</a:t>
            </a:r>
          </a:p>
          <a:p>
            <a:pPr marL="0" indent="0" fontAlgn="base">
              <a:lnSpc>
                <a:spcPts val="1800"/>
              </a:lnSpc>
              <a:spcBef>
                <a:spcPts val="1200"/>
              </a:spcBef>
              <a:buNone/>
            </a:pPr>
            <a:endParaRPr lang="en-US" sz="26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93370" indent="-285750" fontAlgn="base">
              <a:lnSpc>
                <a:spcPts val="1800"/>
              </a:lnSpc>
              <a:spcBef>
                <a:spcPts val="0"/>
              </a:spcBef>
              <a:spcAft>
                <a:spcPts val="1200"/>
              </a:spcAft>
            </a:pPr>
            <a:r>
              <a:rPr lang="en-US" sz="2300" dirty="0">
                <a:solidFill>
                  <a:srgbClr val="000000"/>
                </a:solidFill>
                <a:latin typeface="Arial" panose="020B0604020202020204" pitchFamily="34" charset="0"/>
                <a:cs typeface="Arial" panose="020B0604020202020204" pitchFamily="34" charset="0"/>
              </a:rPr>
              <a:t>(B)  A one-time addition to any </a:t>
            </a:r>
            <a:r>
              <a:rPr lang="en-US" sz="2300" b="1" i="1" dirty="0">
                <a:solidFill>
                  <a:srgbClr val="000000"/>
                </a:solidFill>
                <a:latin typeface="Arial" panose="020B0604020202020204" pitchFamily="34" charset="0"/>
                <a:cs typeface="Arial" panose="020B0604020202020204" pitchFamily="34" charset="0"/>
              </a:rPr>
              <a:t>legal residential structure </a:t>
            </a:r>
            <a:r>
              <a:rPr lang="en-US" sz="2300" dirty="0">
                <a:solidFill>
                  <a:srgbClr val="000000"/>
                </a:solidFill>
                <a:latin typeface="Arial" panose="020B0604020202020204" pitchFamily="34" charset="0"/>
                <a:cs typeface="Arial" panose="020B0604020202020204" pitchFamily="34" charset="0"/>
              </a:rPr>
              <a:t>of up </a:t>
            </a:r>
            <a:r>
              <a:rPr lang="en-US" sz="2300" b="1" i="1" dirty="0">
                <a:solidFill>
                  <a:srgbClr val="000000"/>
                </a:solidFill>
                <a:latin typeface="Arial" panose="020B0604020202020204" pitchFamily="34" charset="0"/>
                <a:cs typeface="Arial" panose="020B0604020202020204" pitchFamily="34" charset="0"/>
              </a:rPr>
              <a:t>to 500 square feet </a:t>
            </a:r>
            <a:r>
              <a:rPr lang="en-US" sz="2300" dirty="0">
                <a:solidFill>
                  <a:srgbClr val="000000"/>
                </a:solidFill>
                <a:latin typeface="Arial" panose="020B0604020202020204" pitchFamily="34" charset="0"/>
                <a:cs typeface="Arial" panose="020B0604020202020204" pitchFamily="34" charset="0"/>
              </a:rPr>
              <a:t>with </a:t>
            </a:r>
            <a:r>
              <a:rPr lang="en-US" sz="2300" b="1" i="1" dirty="0">
                <a:solidFill>
                  <a:srgbClr val="000000"/>
                </a:solidFill>
                <a:latin typeface="Arial" panose="020B0604020202020204" pitchFamily="34" charset="0"/>
                <a:cs typeface="Arial" panose="020B0604020202020204" pitchFamily="34" charset="0"/>
              </a:rPr>
              <a:t>no increase in bedrooms </a:t>
            </a:r>
            <a:r>
              <a:rPr lang="en-US" sz="2300" dirty="0">
                <a:solidFill>
                  <a:srgbClr val="000000"/>
                </a:solidFill>
                <a:latin typeface="Arial" panose="020B0604020202020204" pitchFamily="34" charset="0"/>
                <a:cs typeface="Arial" panose="020B0604020202020204" pitchFamily="34" charset="0"/>
              </a:rPr>
              <a:t>may be approved to the existing sewage disposal system. Provided that:</a:t>
            </a:r>
          </a:p>
          <a:p>
            <a:pPr marL="693420" lvl="1" fontAlgn="base">
              <a:lnSpc>
                <a:spcPts val="1800"/>
              </a:lnSpc>
              <a:spcBef>
                <a:spcPts val="0"/>
              </a:spcBef>
              <a:spcAft>
                <a:spcPts val="1200"/>
              </a:spcAft>
            </a:pPr>
            <a:r>
              <a:rPr lang="en-US" sz="2300" dirty="0">
                <a:solidFill>
                  <a:srgbClr val="000000"/>
                </a:solidFill>
                <a:latin typeface="Arial" panose="020B0604020202020204" pitchFamily="34" charset="0"/>
                <a:cs typeface="Arial" panose="020B0604020202020204" pitchFamily="34" charset="0"/>
              </a:rPr>
              <a:t>New square footage does not encroach on the existing system or expansion area.</a:t>
            </a:r>
          </a:p>
          <a:p>
            <a:pPr marL="693420" lvl="1" fontAlgn="base">
              <a:lnSpc>
                <a:spcPts val="1800"/>
              </a:lnSpc>
              <a:spcBef>
                <a:spcPts val="0"/>
              </a:spcBef>
              <a:spcAft>
                <a:spcPts val="1200"/>
              </a:spcAft>
            </a:pPr>
            <a:r>
              <a:rPr lang="en-US" sz="2300" dirty="0">
                <a:solidFill>
                  <a:srgbClr val="000000"/>
                </a:solidFill>
                <a:latin typeface="Arial" panose="020B0604020202020204" pitchFamily="34" charset="0"/>
                <a:cs typeface="Arial" panose="020B0604020202020204" pitchFamily="34" charset="0"/>
              </a:rPr>
              <a:t>The existing system is in functioning without failure.</a:t>
            </a:r>
          </a:p>
          <a:p>
            <a:pPr marL="693420" lvl="1" fontAlgn="base">
              <a:lnSpc>
                <a:spcPts val="1800"/>
              </a:lnSpc>
              <a:spcBef>
                <a:spcPts val="0"/>
              </a:spcBef>
              <a:spcAft>
                <a:spcPts val="1200"/>
              </a:spcAft>
            </a:pPr>
            <a:r>
              <a:rPr lang="en-US" sz="2300" dirty="0">
                <a:solidFill>
                  <a:srgbClr val="000000"/>
                </a:solidFill>
                <a:latin typeface="Arial" panose="020B0604020202020204" pitchFamily="34" charset="0"/>
                <a:cs typeface="Arial" panose="020B0604020202020204" pitchFamily="34" charset="0"/>
              </a:rPr>
              <a:t>There is adequate information on the location, construction and function of the existing system.</a:t>
            </a:r>
          </a:p>
          <a:p>
            <a:pPr marL="693420" lvl="1" fontAlgn="base">
              <a:lnSpc>
                <a:spcPts val="1800"/>
              </a:lnSpc>
              <a:spcBef>
                <a:spcPts val="0"/>
              </a:spcBef>
              <a:spcAft>
                <a:spcPts val="1200"/>
              </a:spcAft>
            </a:pPr>
            <a:r>
              <a:rPr lang="en-US" sz="2300" dirty="0">
                <a:solidFill>
                  <a:srgbClr val="000000"/>
                </a:solidFill>
                <a:latin typeface="Arial" panose="020B0604020202020204" pitchFamily="34" charset="0"/>
                <a:cs typeface="Arial" panose="020B0604020202020204" pitchFamily="34" charset="0"/>
              </a:rPr>
              <a:t>Legal structures that meet the requirements of this section do not need to meet the minimum lot size provision.  </a:t>
            </a:r>
          </a:p>
          <a:p>
            <a:pPr marL="407670" lvl="1" indent="0" fontAlgn="base">
              <a:lnSpc>
                <a:spcPts val="1800"/>
              </a:lnSpc>
              <a:spcBef>
                <a:spcPts val="0"/>
              </a:spcBef>
              <a:spcAft>
                <a:spcPts val="1200"/>
              </a:spcAft>
              <a:buNone/>
            </a:pPr>
            <a:endParaRPr lang="en-US" dirty="0">
              <a:solidFill>
                <a:srgbClr val="000000"/>
              </a:solidFill>
              <a:latin typeface="Arial" panose="020B0604020202020204" pitchFamily="34" charset="0"/>
              <a:cs typeface="Arial" panose="020B0604020202020204" pitchFamily="34" charset="0"/>
            </a:endParaRPr>
          </a:p>
          <a:p>
            <a:pPr marL="693420" lvl="1" fontAlgn="base">
              <a:lnSpc>
                <a:spcPts val="1800"/>
              </a:lnSpc>
              <a:spcBef>
                <a:spcPts val="0"/>
              </a:spcBef>
              <a:spcAft>
                <a:spcPts val="1200"/>
              </a:spcAft>
            </a:pPr>
            <a:endParaRPr lang="en-US" dirty="0"/>
          </a:p>
        </p:txBody>
      </p:sp>
    </p:spTree>
    <p:extLst>
      <p:ext uri="{BB962C8B-B14F-4D97-AF65-F5344CB8AC3E}">
        <p14:creationId xmlns:p14="http://schemas.microsoft.com/office/powerpoint/2010/main" val="32178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5D7610-B353-42E4-9042-8DE183B3A9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8295"/>
          <a:stretch/>
        </p:blipFill>
        <p:spPr>
          <a:xfrm>
            <a:off x="935665" y="91345"/>
            <a:ext cx="3105650" cy="442536"/>
          </a:xfrm>
          <a:prstGeom prst="rect">
            <a:avLst/>
          </a:prstGeom>
        </p:spPr>
      </p:pic>
      <p:cxnSp>
        <p:nvCxnSpPr>
          <p:cNvPr id="21" name="Straight Connector 20">
            <a:extLst>
              <a:ext uri="{FF2B5EF4-FFF2-40B4-BE49-F238E27FC236}">
                <a16:creationId xmlns:a16="http://schemas.microsoft.com/office/drawing/2014/main" id="{F55BE492-E434-4BC8-8D38-9B387D02B283}"/>
              </a:ext>
            </a:extLst>
          </p:cNvPr>
          <p:cNvCxnSpPr>
            <a:cxnSpLocks/>
          </p:cNvCxnSpPr>
          <p:nvPr/>
        </p:nvCxnSpPr>
        <p:spPr>
          <a:xfrm flipH="1">
            <a:off x="914402" y="533400"/>
            <a:ext cx="3126915" cy="0"/>
          </a:xfrm>
          <a:prstGeom prst="line">
            <a:avLst/>
          </a:prstGeom>
          <a:ln w="127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3" name="Picture 2" descr="Logo, calendar&#10;&#10;Description automatically generated">
            <a:extLst>
              <a:ext uri="{FF2B5EF4-FFF2-40B4-BE49-F238E27FC236}">
                <a16:creationId xmlns:a16="http://schemas.microsoft.com/office/drawing/2014/main" id="{559814F0-8012-4CCB-B108-5E2F7254B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259"/>
            <a:ext cx="914400" cy="871870"/>
          </a:xfrm>
          <a:prstGeom prst="rect">
            <a:avLst/>
          </a:prstGeom>
        </p:spPr>
      </p:pic>
      <p:sp>
        <p:nvSpPr>
          <p:cNvPr id="6" name="Content Placeholder 5">
            <a:extLst>
              <a:ext uri="{FF2B5EF4-FFF2-40B4-BE49-F238E27FC236}">
                <a16:creationId xmlns:a16="http://schemas.microsoft.com/office/drawing/2014/main" id="{10C23ADE-BCC5-4F3E-B65D-13AB9406B745}"/>
              </a:ext>
            </a:extLst>
          </p:cNvPr>
          <p:cNvSpPr>
            <a:spLocks noGrp="1"/>
          </p:cNvSpPr>
          <p:nvPr>
            <p:ph idx="1"/>
          </p:nvPr>
        </p:nvSpPr>
        <p:spPr>
          <a:xfrm>
            <a:off x="457200" y="964218"/>
            <a:ext cx="6705600" cy="5588982"/>
          </a:xfrm>
        </p:spPr>
        <p:txBody>
          <a:bodyPr>
            <a:normAutofit/>
          </a:bodyPr>
          <a:lstStyle/>
          <a:p>
            <a:pPr marL="0" indent="0" fontAlgn="base">
              <a:lnSpc>
                <a:spcPts val="1800"/>
              </a:lnSpc>
              <a:spcBef>
                <a:spcPts val="0"/>
              </a:spcBef>
              <a:spcAft>
                <a:spcPts val="1200"/>
              </a:spcAft>
              <a:buNone/>
            </a:pPr>
            <a:r>
              <a:rPr lang="en-U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7.38.080</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Existing system—Building  alterations. (Cont.)</a:t>
            </a:r>
          </a:p>
          <a:p>
            <a:pPr marL="0" indent="0" fontAlgn="base">
              <a:lnSpc>
                <a:spcPts val="1800"/>
              </a:lnSpc>
              <a:spcBef>
                <a:spcPts val="0"/>
              </a:spcBef>
              <a:spcAft>
                <a:spcPts val="1200"/>
              </a:spcAft>
              <a:buNone/>
            </a:pP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60375" indent="-460375" fontAlgn="base">
              <a:lnSpc>
                <a:spcPts val="1800"/>
              </a:lnSpc>
              <a:spcBef>
                <a:spcPts val="0"/>
              </a:spcBef>
              <a:spcAft>
                <a:spcPts val="120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(C)  Reconstruction of Occupied Structures Destroyed by Fire or Calamity.</a:t>
            </a:r>
          </a:p>
          <a:p>
            <a:pPr marL="860425" lvl="1" indent="-460375" fontAlgn="base">
              <a:lnSpc>
                <a:spcPts val="1800"/>
              </a:lnSpc>
              <a:spcBef>
                <a:spcPts val="0"/>
              </a:spcBef>
              <a:spcAft>
                <a:spcPts val="1200"/>
              </a:spcAft>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Legal structure for residential or commercial use, constructed with a building permit or prior to the requirement for building permits. </a:t>
            </a:r>
            <a:r>
              <a:rPr lang="en-US" sz="1800" dirty="0">
                <a:solidFill>
                  <a:srgbClr val="000000"/>
                </a:solidFill>
                <a:highlight>
                  <a:srgbClr val="A3EFA7"/>
                </a:highlight>
                <a:latin typeface="Arial" panose="020B0604020202020204" pitchFamily="34" charset="0"/>
                <a:ea typeface="Calibri" panose="020F0502020204030204" pitchFamily="34" charset="0"/>
                <a:cs typeface="Arial" panose="020B0604020202020204" pitchFamily="34" charset="0"/>
              </a:rPr>
              <a:t> </a:t>
            </a:r>
          </a:p>
          <a:p>
            <a:pPr marL="860425" lvl="1" indent="-460375" fontAlgn="base">
              <a:lnSpc>
                <a:spcPts val="1800"/>
              </a:lnSpc>
              <a:spcBef>
                <a:spcPts val="0"/>
              </a:spcBef>
              <a:spcAft>
                <a:spcPts val="1200"/>
              </a:spcAft>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Sewage disposal system to serve the rebuild shall be upgraded to meet current standards,  or demonstration the existing system meets standards and is in functional condition.</a:t>
            </a:r>
          </a:p>
          <a:p>
            <a:pPr marL="860425" lvl="1" indent="-460375" fontAlgn="base">
              <a:lnSpc>
                <a:spcPts val="1800"/>
              </a:lnSpc>
              <a:spcBef>
                <a:spcPts val="0"/>
              </a:spcBef>
              <a:spcAft>
                <a:spcPts val="1200"/>
              </a:spcAft>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Combine any contiguous undeveloped lots to achieve a minimum parcel size of 15,000 square feet. </a:t>
            </a:r>
          </a:p>
          <a:p>
            <a:pPr marL="860425" lvl="1" indent="-460375" fontAlgn="base">
              <a:lnSpc>
                <a:spcPts val="1800"/>
              </a:lnSpc>
              <a:spcBef>
                <a:spcPts val="0"/>
              </a:spcBef>
              <a:spcAft>
                <a:spcPts val="1200"/>
              </a:spcAft>
            </a:pPr>
            <a:endParaRPr lang="en-US"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60375" indent="-460375" fontAlgn="base">
              <a:lnSpc>
                <a:spcPts val="1800"/>
              </a:lnSpc>
              <a:spcBef>
                <a:spcPts val="0"/>
              </a:spcBef>
              <a:spcAft>
                <a:spcPts val="120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  Any proposed new use or proposed expansion of an existing use can only be approved if all existing and proposed uses on the parcel can be served by a sewage disposal system that meets the requirements for a standard system or alternative system. </a:t>
            </a:r>
            <a:endParaRPr lang="en-US" dirty="0"/>
          </a:p>
        </p:txBody>
      </p:sp>
    </p:spTree>
    <p:extLst>
      <p:ext uri="{BB962C8B-B14F-4D97-AF65-F5344CB8AC3E}">
        <p14:creationId xmlns:p14="http://schemas.microsoft.com/office/powerpoint/2010/main" val="3270493319"/>
      </p:ext>
    </p:extLst>
  </p:cSld>
  <p:clrMapOvr>
    <a:masterClrMapping/>
  </p:clrMapOvr>
</p:sld>
</file>

<file path=ppt/theme/theme1.xml><?xml version="1.0" encoding="utf-8"?>
<a:theme xmlns:a="http://schemas.openxmlformats.org/drawingml/2006/main" name="Facet">
  <a:themeElements>
    <a:clrScheme name="Custom 5">
      <a:dk1>
        <a:srgbClr val="FFFFFF"/>
      </a:dk1>
      <a:lt1>
        <a:srgbClr val="FFFFFF"/>
      </a:lt1>
      <a:dk2>
        <a:srgbClr val="FFFFFF"/>
      </a:dk2>
      <a:lt2>
        <a:srgbClr val="FFFFFF"/>
      </a:lt2>
      <a:accent1>
        <a:srgbClr val="006600"/>
      </a:accent1>
      <a:accent2>
        <a:srgbClr val="006600"/>
      </a:accent2>
      <a:accent3>
        <a:srgbClr val="757575"/>
      </a:accent3>
      <a:accent4>
        <a:srgbClr val="969FA7"/>
      </a:accent4>
      <a:accent5>
        <a:srgbClr val="004C00"/>
      </a:accent5>
      <a:accent6>
        <a:srgbClr val="003300"/>
      </a:accent6>
      <a:hlink>
        <a:srgbClr val="828282"/>
      </a:hlink>
      <a:folHlink>
        <a:srgbClr val="A5A5A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3415</TotalTime>
  <Words>1675</Words>
  <Application>Microsoft Office PowerPoint</Application>
  <PresentationFormat>On-screen Show (4:3)</PresentationFormat>
  <Paragraphs>205</Paragraphs>
  <Slides>31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Aharoni</vt:lpstr>
      <vt:lpstr>Arial</vt:lpstr>
      <vt:lpstr>Calibri</vt:lpstr>
      <vt:lpstr>Trebuchet MS</vt:lpstr>
      <vt:lpstr>Wingdings</vt:lpstr>
      <vt:lpstr>Wingdings 3</vt:lpstr>
      <vt:lpstr>Facet</vt:lpstr>
      <vt:lpstr>PowerPoint Presentation</vt:lpstr>
      <vt:lpstr>PowerPoint Presentation</vt:lpstr>
      <vt:lpstr>PowerPoint Presentation</vt:lpstr>
      <vt:lpstr>PowerPoint Presentation</vt:lpstr>
      <vt:lpstr>AGENDA</vt:lpstr>
      <vt:lpstr>PowerPoint Presentation</vt:lpstr>
      <vt:lpstr>Most homes in the CZU burn area have a septic system to treat wastewater. Most homes also have wells for drinking water.  If a septic system is not working properly or is too close to the drinking water source or a creek or waterway, the wastewater may contaminate   the drinking water supply or the creek.  About half the burn area creeks drain to the San Lorenzo River, a major source of drinking water for the community.    </vt:lpstr>
      <vt:lpstr>PowerPoint Presentation</vt:lpstr>
      <vt:lpstr>PowerPoint Presentation</vt:lpstr>
      <vt:lpstr>ADU Septic System</vt:lpstr>
      <vt:lpstr>ADU Septic System</vt:lpstr>
      <vt:lpstr>Environmental Health Pre-Clearance  </vt:lpstr>
      <vt:lpstr>Environmental Health  Pre-Clearance </vt:lpstr>
      <vt:lpstr>Environmental Health Pre-Clearance</vt:lpstr>
      <vt:lpstr>Environmental Health Pre-Clearance</vt:lpstr>
      <vt:lpstr>Pre-Clearance Environmental Health Review</vt:lpstr>
      <vt:lpstr>PowerPoint Presentation</vt:lpstr>
      <vt:lpstr>Pre-Clearance Results</vt:lpstr>
      <vt:lpstr>Pre-Clearance Results</vt:lpstr>
      <vt:lpstr>Pre-Clearance Results</vt:lpstr>
      <vt:lpstr>Pre-Clearance Results</vt:lpstr>
      <vt:lpstr>Pre-Clearance Results</vt:lpstr>
      <vt:lpstr>Pre-Clearance Results</vt:lpstr>
      <vt:lpstr>Pre-Clearance Results</vt:lpstr>
      <vt:lpstr>Pre-Clearance Result</vt:lpstr>
      <vt:lpstr>Site Evaluation </vt:lpstr>
      <vt:lpstr>LAMP </vt:lpstr>
      <vt:lpstr>Permits </vt:lpstr>
      <vt:lpstr>Permits </vt:lpstr>
      <vt:lpstr>Permits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Manzeck</dc:creator>
  <cp:lastModifiedBy>Paia Levine</cp:lastModifiedBy>
  <cp:revision>148</cp:revision>
  <dcterms:created xsi:type="dcterms:W3CDTF">2021-02-01T21:17:21Z</dcterms:created>
  <dcterms:modified xsi:type="dcterms:W3CDTF">2021-05-11T22:42:08Z</dcterms:modified>
</cp:coreProperties>
</file>